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277" r:id="rId45"/>
    <p:sldId id="278" r:id="rId46"/>
    <p:sldId id="279" r:id="rId47"/>
    <p:sldId id="28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Corona Virus And How To Protect Yourself</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9994" y="6370637"/>
            <a:ext cx="487363" cy="487363"/>
          </a:xfrm>
          <a:prstGeom prst="rect">
            <a:avLst/>
          </a:prstGeom>
        </p:spPr>
      </p:pic>
    </p:spTree>
    <p:extLst>
      <p:ext uri="{BB962C8B-B14F-4D97-AF65-F5344CB8AC3E}">
        <p14:creationId xmlns:p14="http://schemas.microsoft.com/office/powerpoint/2010/main" val="1041710547"/>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Quarantine?</a:t>
            </a:r>
          </a:p>
        </p:txBody>
      </p:sp>
      <p:sp>
        <p:nvSpPr>
          <p:cNvPr id="3" name="Content Placeholder 2"/>
          <p:cNvSpPr>
            <a:spLocks noGrp="1"/>
          </p:cNvSpPr>
          <p:nvPr>
            <p:ph idx="1"/>
          </p:nvPr>
        </p:nvSpPr>
        <p:spPr/>
        <p:txBody>
          <a:bodyPr/>
          <a:lstStyle/>
          <a:p>
            <a:r>
              <a:rPr lang="en-US" dirty="0"/>
              <a:t>Quarantine separates and restricts the </a:t>
            </a:r>
            <a:r>
              <a:rPr lang="en-US" dirty="0" smtClean="0"/>
              <a:t>movement of </a:t>
            </a:r>
            <a:r>
              <a:rPr lang="en-US" dirty="0"/>
              <a:t>people who have been exposed to a </a:t>
            </a:r>
            <a:r>
              <a:rPr lang="en-US" dirty="0" smtClean="0"/>
              <a:t>contagious disease </a:t>
            </a:r>
            <a:r>
              <a:rPr lang="en-US" dirty="0"/>
              <a:t>to see if they become sick. It lasts </a:t>
            </a:r>
            <a:r>
              <a:rPr lang="en-US" dirty="0" smtClean="0"/>
              <a:t>long enough </a:t>
            </a:r>
            <a:r>
              <a:rPr lang="en-US" dirty="0"/>
              <a:t>to ensure the person has not </a:t>
            </a:r>
            <a:r>
              <a:rPr lang="en-US" dirty="0" smtClean="0"/>
              <a:t>contracted an </a:t>
            </a:r>
            <a:r>
              <a:rPr lang="en-US" dirty="0"/>
              <a:t>infectious disease.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3150267188"/>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Isolation?</a:t>
            </a:r>
          </a:p>
        </p:txBody>
      </p:sp>
      <p:sp>
        <p:nvSpPr>
          <p:cNvPr id="3" name="Content Placeholder 2"/>
          <p:cNvSpPr>
            <a:spLocks noGrp="1"/>
          </p:cNvSpPr>
          <p:nvPr>
            <p:ph idx="1"/>
          </p:nvPr>
        </p:nvSpPr>
        <p:spPr/>
        <p:txBody>
          <a:bodyPr/>
          <a:lstStyle/>
          <a:p>
            <a:r>
              <a:rPr lang="en-US" dirty="0"/>
              <a:t>Isolation prevents the spread of an infectious </a:t>
            </a:r>
            <a:r>
              <a:rPr lang="en-US" dirty="0" smtClean="0"/>
              <a:t>disease by </a:t>
            </a:r>
            <a:r>
              <a:rPr lang="en-US" dirty="0"/>
              <a:t>separating people who are sick from those </a:t>
            </a:r>
            <a:r>
              <a:rPr lang="en-US" dirty="0" smtClean="0"/>
              <a:t>who are </a:t>
            </a:r>
            <a:r>
              <a:rPr lang="en-US" dirty="0"/>
              <a:t>not. It lasts as long as the disease is contagious.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742" y="6370637"/>
            <a:ext cx="487363" cy="487363"/>
          </a:xfrm>
          <a:prstGeom prst="rect">
            <a:avLst/>
          </a:prstGeom>
        </p:spPr>
      </p:pic>
    </p:spTree>
    <p:extLst>
      <p:ext uri="{BB962C8B-B14F-4D97-AF65-F5344CB8AC3E}">
        <p14:creationId xmlns:p14="http://schemas.microsoft.com/office/powerpoint/2010/main" val="4060003739"/>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 Typical Reactions</a:t>
            </a:r>
          </a:p>
        </p:txBody>
      </p:sp>
      <p:sp>
        <p:nvSpPr>
          <p:cNvPr id="3" name="Content Placeholder 2"/>
          <p:cNvSpPr>
            <a:spLocks noGrp="1"/>
          </p:cNvSpPr>
          <p:nvPr>
            <p:ph idx="1"/>
          </p:nvPr>
        </p:nvSpPr>
        <p:spPr/>
        <p:txBody>
          <a:bodyPr>
            <a:normAutofit fontScale="70000" lnSpcReduction="20000"/>
          </a:bodyPr>
          <a:lstStyle/>
          <a:p>
            <a:r>
              <a:rPr lang="en-US" dirty="0"/>
              <a:t>Everyone reacts differently to stressful </a:t>
            </a:r>
            <a:r>
              <a:rPr lang="en-US" dirty="0" smtClean="0"/>
              <a:t>situations such </a:t>
            </a:r>
            <a:r>
              <a:rPr lang="en-US" dirty="0"/>
              <a:t>as an infectious disease outbreak </a:t>
            </a:r>
            <a:r>
              <a:rPr lang="en-US" dirty="0" smtClean="0"/>
              <a:t>that requires </a:t>
            </a:r>
            <a:r>
              <a:rPr lang="en-US" dirty="0"/>
              <a:t>social distancing, quarantine, or </a:t>
            </a:r>
            <a:r>
              <a:rPr lang="en-US" dirty="0" smtClean="0"/>
              <a:t>isolation. People </a:t>
            </a:r>
            <a:r>
              <a:rPr lang="en-US" dirty="0"/>
              <a:t>may feel</a:t>
            </a:r>
            <a:r>
              <a:rPr lang="en-US" dirty="0" smtClean="0"/>
              <a:t>:</a:t>
            </a:r>
          </a:p>
          <a:p>
            <a:r>
              <a:rPr lang="en-US" b="1" dirty="0" smtClean="0"/>
              <a:t>Anxiety, worry, </a:t>
            </a:r>
            <a:r>
              <a:rPr lang="en-US" dirty="0" smtClean="0"/>
              <a:t>or </a:t>
            </a:r>
            <a:r>
              <a:rPr lang="en-US" b="1" dirty="0" smtClean="0"/>
              <a:t>fear</a:t>
            </a:r>
            <a:r>
              <a:rPr lang="en-US" dirty="0" smtClean="0"/>
              <a:t> related to:</a:t>
            </a:r>
          </a:p>
          <a:p>
            <a:r>
              <a:rPr lang="en-US" dirty="0" smtClean="0"/>
              <a:t>Your own health status</a:t>
            </a:r>
          </a:p>
          <a:p>
            <a:r>
              <a:rPr lang="en-US" dirty="0"/>
              <a:t>The health status of others whom you may have exposed to the </a:t>
            </a:r>
            <a:r>
              <a:rPr lang="en-US" dirty="0" smtClean="0"/>
              <a:t>disease</a:t>
            </a:r>
          </a:p>
          <a:p>
            <a:r>
              <a:rPr lang="en-US" dirty="0" smtClean="0"/>
              <a:t>The  </a:t>
            </a:r>
            <a:r>
              <a:rPr lang="en-US" dirty="0"/>
              <a:t>resentment that your friends and family may feel if they need to go into quarantine as a result of contact with you </a:t>
            </a:r>
            <a:endParaRPr lang="en-US" dirty="0" smtClean="0"/>
          </a:p>
          <a:p>
            <a:r>
              <a:rPr lang="en-US" dirty="0" smtClean="0"/>
              <a:t>The experience of monitoring yourself, or being monitored by others for signs and symptoms of disease</a:t>
            </a:r>
          </a:p>
          <a:p>
            <a:r>
              <a:rPr lang="en-US" dirty="0" smtClean="0"/>
              <a:t>Time taken off from work, and the potential loss of income and job security</a:t>
            </a:r>
          </a:p>
          <a:p>
            <a:r>
              <a:rPr lang="en-US" dirty="0" smtClean="0"/>
              <a:t>The challenges of securing things you need, such as groceries and personal care items</a:t>
            </a:r>
          </a:p>
          <a:p>
            <a:endParaRPr lang="en-US" dirty="0" smtClean="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886643612"/>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Expect: Typical </a:t>
            </a:r>
            <a:r>
              <a:rPr lang="en-US" dirty="0" smtClean="0"/>
              <a:t>Reactions (Cont..)</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Concern </a:t>
            </a:r>
            <a:r>
              <a:rPr lang="en-US" dirty="0" smtClean="0"/>
              <a:t>about being able to effectively care for children or others in your care</a:t>
            </a:r>
          </a:p>
          <a:p>
            <a:r>
              <a:rPr lang="en-US" b="1" dirty="0" smtClean="0"/>
              <a:t>Uncertainly or Frustration </a:t>
            </a:r>
            <a:r>
              <a:rPr lang="en-US" dirty="0" smtClean="0"/>
              <a:t>about how long you will need to remain in this situation, and uncertainty about the future</a:t>
            </a:r>
          </a:p>
          <a:p>
            <a:r>
              <a:rPr lang="en-US" b="1" dirty="0" smtClean="0"/>
              <a:t>Loneliness</a:t>
            </a:r>
            <a:r>
              <a:rPr lang="en-US" dirty="0" smtClean="0"/>
              <a:t> associated with the feeling cut off from the world and from loved ones.</a:t>
            </a:r>
          </a:p>
          <a:p>
            <a:r>
              <a:rPr lang="en-US" b="1" dirty="0" smtClean="0"/>
              <a:t>Anger</a:t>
            </a:r>
            <a:r>
              <a:rPr lang="en-US" dirty="0" smtClean="0"/>
              <a:t> if you think you were exposed to the disease because of other’s negligence</a:t>
            </a:r>
          </a:p>
          <a:p>
            <a:r>
              <a:rPr lang="en-US" b="1" dirty="0" smtClean="0"/>
              <a:t>Boredom and frustration </a:t>
            </a:r>
            <a:r>
              <a:rPr lang="en-US" dirty="0" smtClean="0"/>
              <a:t>because you may not be able to work or engage in regular day-to-day activities.</a:t>
            </a:r>
          </a:p>
          <a:p>
            <a:r>
              <a:rPr lang="en-US" b="1" dirty="0" smtClean="0"/>
              <a:t>A desire to use alcohol or drugs</a:t>
            </a:r>
            <a:r>
              <a:rPr lang="en-US" dirty="0" smtClean="0"/>
              <a:t> to cope </a:t>
            </a:r>
            <a:endParaRPr lang="en-US" b="1" dirty="0" smtClean="0"/>
          </a:p>
          <a:p>
            <a:r>
              <a:rPr lang="en-US" b="1" dirty="0" smtClean="0"/>
              <a:t>Symptoms of depression</a:t>
            </a:r>
            <a:r>
              <a:rPr lang="en-US" dirty="0" smtClean="0"/>
              <a:t>, such as feelings of hopelessness, changes in appetite, or sleeping too little or too much</a:t>
            </a:r>
          </a:p>
          <a:p>
            <a:r>
              <a:rPr lang="en-US" b="1" dirty="0" smtClean="0"/>
              <a:t>Symptoms of Post-traumatic stress disorder (PTSD)</a:t>
            </a:r>
            <a:r>
              <a:rPr lang="en-US" dirty="0" smtClean="0"/>
              <a:t>, such as intrusive distressing memories, flashbacks, nightmares, changes in thoughts and mood, and being easily startled</a:t>
            </a:r>
            <a:endParaRPr lang="en-US"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034" y="6370637"/>
            <a:ext cx="487363" cy="487363"/>
          </a:xfrm>
          <a:prstGeom prst="rect">
            <a:avLst/>
          </a:prstGeom>
        </p:spPr>
      </p:pic>
    </p:spTree>
    <p:extLst>
      <p:ext uri="{BB962C8B-B14F-4D97-AF65-F5344CB8AC3E}">
        <p14:creationId xmlns:p14="http://schemas.microsoft.com/office/powerpoint/2010/main" val="3730446103"/>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To Support Yourself During Social Distancing, Quarantine, and Isolation</a:t>
            </a:r>
            <a:endParaRPr lang="en-US" dirty="0"/>
          </a:p>
        </p:txBody>
      </p:sp>
      <p:sp>
        <p:nvSpPr>
          <p:cNvPr id="3" name="Content Placeholder 2"/>
          <p:cNvSpPr>
            <a:spLocks noGrp="1"/>
          </p:cNvSpPr>
          <p:nvPr>
            <p:ph idx="1"/>
          </p:nvPr>
        </p:nvSpPr>
        <p:spPr/>
        <p:txBody>
          <a:bodyPr>
            <a:normAutofit lnSpcReduction="10000"/>
          </a:bodyPr>
          <a:lstStyle/>
          <a:p>
            <a:r>
              <a:rPr lang="en-US" sz="3200" b="1" i="1" dirty="0" smtClean="0"/>
              <a:t>UNDERSTAND THE RISK</a:t>
            </a:r>
          </a:p>
          <a:p>
            <a:r>
              <a:rPr lang="en-US" sz="1800" dirty="0"/>
              <a:t>Consider the real risk of harm to yourself and others around you. The public perception of risk during a situation such as an infectious disease outbreak is often inaccurate. Media coverage may create the impression that people are in immediate danger when really the risk for infection may be very low. Take steps to get the facts</a:t>
            </a:r>
            <a:r>
              <a:rPr lang="en-US" sz="1800" dirty="0" smtClean="0"/>
              <a:t>:</a:t>
            </a:r>
          </a:p>
          <a:p>
            <a:r>
              <a:rPr lang="en-US" sz="1800" dirty="0"/>
              <a:t>Stay up to date on what is happening, while limiting your media exposure. Avoid watching or listening to news reports 24/7 since this tends to increase anxiety and worry. Remember that children are especially affected by what they hear and see on television</a:t>
            </a:r>
            <a:r>
              <a:rPr lang="en-US" sz="1800" dirty="0" smtClean="0"/>
              <a:t>.</a:t>
            </a:r>
          </a:p>
          <a:p>
            <a:r>
              <a:rPr lang="en-US" sz="1800" dirty="0"/>
              <a:t>Look to credible sources for information on the infectious disease outbreak (see page 3 for sources of reliable outbreak-related information).</a:t>
            </a:r>
            <a:endParaRPr lang="en-US" sz="1800" dirty="0" smtClean="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2485229655"/>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Ways To Support Yourself During Social Distancing, Quarantine, and </a:t>
            </a:r>
            <a:r>
              <a:rPr lang="en-US" dirty="0" smtClean="0"/>
              <a:t>Isolation (Cont..)</a:t>
            </a:r>
            <a:endParaRPr lang="en-US" dirty="0"/>
          </a:p>
        </p:txBody>
      </p:sp>
      <p:sp>
        <p:nvSpPr>
          <p:cNvPr id="3" name="Content Placeholder 2"/>
          <p:cNvSpPr>
            <a:spLocks noGrp="1"/>
          </p:cNvSpPr>
          <p:nvPr>
            <p:ph idx="1"/>
          </p:nvPr>
        </p:nvSpPr>
        <p:spPr/>
        <p:txBody>
          <a:bodyPr>
            <a:normAutofit fontScale="92500" lnSpcReduction="10000"/>
          </a:bodyPr>
          <a:lstStyle/>
          <a:p>
            <a:r>
              <a:rPr lang="en-US" sz="3200" b="1" i="1" dirty="0" smtClean="0"/>
              <a:t>BE YOUR OWN ADVOCATE</a:t>
            </a:r>
          </a:p>
          <a:p>
            <a:r>
              <a:rPr lang="en-US" dirty="0"/>
              <a:t>Speaking out about your needs is particularly important if you are in quarantine, since you may not be in a hospital or other facility where your basic needs are met. Ensure you have what you need to feel safe, secure, and comfortable</a:t>
            </a:r>
            <a:r>
              <a:rPr lang="en-US" dirty="0" smtClean="0"/>
              <a:t>.</a:t>
            </a:r>
          </a:p>
          <a:p>
            <a:r>
              <a:rPr lang="en-US" dirty="0"/>
              <a:t>Work with local, state, or national health officials to find out how you can arrange for groceries and toiletries to be delivered to your home as needed. </a:t>
            </a:r>
            <a:endParaRPr lang="en-US" dirty="0" smtClean="0"/>
          </a:p>
          <a:p>
            <a:r>
              <a:rPr lang="en-US" dirty="0"/>
              <a:t>Inform health care providers or health authorities of any needed medications and work with them to ensure that you continue to receive those medications.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3325477864"/>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Ways To Support Yourself During Social Distancing, Quarantine, and </a:t>
            </a:r>
            <a:r>
              <a:rPr lang="en-US" dirty="0" smtClean="0"/>
              <a:t>Isolation (Cont..)</a:t>
            </a:r>
            <a:endParaRPr lang="en-US" dirty="0"/>
          </a:p>
        </p:txBody>
      </p:sp>
      <p:sp>
        <p:nvSpPr>
          <p:cNvPr id="3" name="Content Placeholder 2"/>
          <p:cNvSpPr>
            <a:spLocks noGrp="1"/>
          </p:cNvSpPr>
          <p:nvPr>
            <p:ph idx="1"/>
          </p:nvPr>
        </p:nvSpPr>
        <p:spPr/>
        <p:txBody>
          <a:bodyPr>
            <a:normAutofit/>
          </a:bodyPr>
          <a:lstStyle/>
          <a:p>
            <a:r>
              <a:rPr lang="en-US" sz="3200" b="1" i="1" dirty="0" smtClean="0"/>
              <a:t>EDUCATE YOURSELF</a:t>
            </a:r>
          </a:p>
          <a:p>
            <a:r>
              <a:rPr lang="en-US" sz="2000" dirty="0"/>
              <a:t>Health care providers and health authorities should provide information on the disease, its diagnosis, and treatment. </a:t>
            </a:r>
            <a:endParaRPr lang="en-US" sz="2000" dirty="0" smtClean="0"/>
          </a:p>
          <a:p>
            <a:r>
              <a:rPr lang="en-US" sz="2000" dirty="0" smtClean="0"/>
              <a:t>Do </a:t>
            </a:r>
            <a:r>
              <a:rPr lang="en-US" sz="2000" dirty="0"/>
              <a:t>not be afraid to ask questions—clear communication with a health care provider may help reduce any distress associated with social distancing, quarantine, or isolation</a:t>
            </a:r>
            <a:r>
              <a:rPr lang="en-US" sz="2000" dirty="0" smtClean="0"/>
              <a:t>.</a:t>
            </a:r>
          </a:p>
          <a:p>
            <a:r>
              <a:rPr lang="en-US" sz="2000" dirty="0"/>
              <a:t>Ask for written information when available</a:t>
            </a:r>
            <a:r>
              <a:rPr lang="en-US" sz="2000" dirty="0" smtClean="0"/>
              <a:t>.</a:t>
            </a:r>
          </a:p>
          <a:p>
            <a:r>
              <a:rPr lang="en-US" sz="2000" dirty="0"/>
              <a:t>Ask a family member or friend to obtain information in the event that you are unable to secure this information on your own.</a:t>
            </a:r>
            <a:endParaRPr lang="en-US" sz="2000"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434227202"/>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Ways To Support Yourself During Social Distancing, Quarantine, and </a:t>
            </a:r>
            <a:r>
              <a:rPr lang="en-US" dirty="0" smtClean="0"/>
              <a:t>Isolation (Cont..)</a:t>
            </a:r>
            <a:endParaRPr lang="en-US" dirty="0"/>
          </a:p>
        </p:txBody>
      </p:sp>
      <p:sp>
        <p:nvSpPr>
          <p:cNvPr id="3" name="Content Placeholder 2"/>
          <p:cNvSpPr>
            <a:spLocks noGrp="1"/>
          </p:cNvSpPr>
          <p:nvPr>
            <p:ph idx="1"/>
          </p:nvPr>
        </p:nvSpPr>
        <p:spPr/>
        <p:txBody>
          <a:bodyPr>
            <a:normAutofit fontScale="85000" lnSpcReduction="10000"/>
          </a:bodyPr>
          <a:lstStyle/>
          <a:p>
            <a:r>
              <a:rPr lang="en-US" sz="2600" b="1" i="1" dirty="0" smtClean="0"/>
              <a:t>WORK WITH YOUR EMPLOYER TO REDUCE FINANCIAL STRESS</a:t>
            </a:r>
          </a:p>
          <a:p>
            <a:r>
              <a:rPr lang="en-US" sz="2000" dirty="0"/>
              <a:t>If you’re unable to work during this time, you may experience stress related to your job status or financial situation</a:t>
            </a:r>
            <a:r>
              <a:rPr lang="en-US" sz="2000" dirty="0" smtClean="0"/>
              <a:t>.</a:t>
            </a:r>
          </a:p>
          <a:p>
            <a:r>
              <a:rPr lang="en-US" sz="2000" dirty="0" smtClean="0"/>
              <a:t> </a:t>
            </a:r>
            <a:r>
              <a:rPr lang="en-US" sz="2000" dirty="0"/>
              <a:t>Provide your employer with a clear explanation of why you are away from work</a:t>
            </a:r>
            <a:r>
              <a:rPr lang="en-US" sz="2000" dirty="0" smtClean="0"/>
              <a:t>.</a:t>
            </a:r>
          </a:p>
          <a:p>
            <a:r>
              <a:rPr lang="en-US" sz="2000" dirty="0" smtClean="0"/>
              <a:t>Contact </a:t>
            </a:r>
            <a:r>
              <a:rPr lang="en-US" sz="2000" dirty="0"/>
              <a:t>the U.S. Department of Labor </a:t>
            </a:r>
            <a:r>
              <a:rPr lang="en-US" sz="2000" dirty="0" smtClean="0"/>
              <a:t>toll free </a:t>
            </a:r>
            <a:r>
              <a:rPr lang="en-US" sz="2000" dirty="0"/>
              <a:t>at 1-866-4USWAGE (1-866-487-9243) about the Family and Medical Leave Act (FMLA), which allows U.S. employees up to 12 weeks of unpaid leave for serious medical conditions, or to care for a family member with a serious medical condition</a:t>
            </a:r>
            <a:r>
              <a:rPr lang="en-US" sz="2000" dirty="0" smtClean="0"/>
              <a:t>.</a:t>
            </a:r>
          </a:p>
          <a:p>
            <a:r>
              <a:rPr lang="en-US" sz="2000" dirty="0"/>
              <a:t>Contact your utility providers, cable and Internet provider, and other companies from whom you get monthly bills to explain your situation and request alternative bill payment arrangements as needed</a:t>
            </a:r>
            <a:endParaRPr lang="en-US" sz="2000"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3598769523"/>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Ways To Support Yourself During Social Distancing, Quarantine, and </a:t>
            </a:r>
            <a:r>
              <a:rPr lang="en-US" dirty="0" smtClean="0"/>
              <a:t>Isolation (Cont..)</a:t>
            </a:r>
            <a:endParaRPr lang="en-US" dirty="0"/>
          </a:p>
        </p:txBody>
      </p:sp>
      <p:sp>
        <p:nvSpPr>
          <p:cNvPr id="3" name="Content Placeholder 2"/>
          <p:cNvSpPr>
            <a:spLocks noGrp="1"/>
          </p:cNvSpPr>
          <p:nvPr>
            <p:ph idx="1"/>
          </p:nvPr>
        </p:nvSpPr>
        <p:spPr/>
        <p:txBody>
          <a:bodyPr>
            <a:normAutofit fontScale="70000" lnSpcReduction="20000"/>
          </a:bodyPr>
          <a:lstStyle/>
          <a:p>
            <a:r>
              <a:rPr lang="en-US" sz="3400" b="1" i="1" dirty="0" smtClean="0"/>
              <a:t>CONNECT WITH OTHERS</a:t>
            </a:r>
          </a:p>
          <a:p>
            <a:r>
              <a:rPr lang="en-US" sz="2000" dirty="0"/>
              <a:t>Reaching out to people you trust is one of the best ways to reduce anxiety, depression, loneliness, and boredom during social distancing, quarantine, and isolation. You can: </a:t>
            </a:r>
            <a:endParaRPr lang="en-US" sz="2000" dirty="0" smtClean="0"/>
          </a:p>
          <a:p>
            <a:r>
              <a:rPr lang="en-US" sz="2000" dirty="0"/>
              <a:t>Use the telephone, email, text messaging, and social media to connect with friends, family, and </a:t>
            </a:r>
            <a:r>
              <a:rPr lang="en-US" sz="2000" dirty="0" smtClean="0"/>
              <a:t>others</a:t>
            </a:r>
          </a:p>
          <a:p>
            <a:r>
              <a:rPr lang="en-US" sz="2000" dirty="0" smtClean="0"/>
              <a:t>Talk </a:t>
            </a:r>
            <a:r>
              <a:rPr lang="en-US" sz="2000" dirty="0"/>
              <a:t>“face to face” with friends and loved ones using Skype or </a:t>
            </a:r>
            <a:r>
              <a:rPr lang="en-US" sz="2000" dirty="0" smtClean="0"/>
              <a:t>FaceTime</a:t>
            </a:r>
          </a:p>
          <a:p>
            <a:r>
              <a:rPr lang="en-US" sz="2000" dirty="0" smtClean="0"/>
              <a:t>If </a:t>
            </a:r>
            <a:r>
              <a:rPr lang="en-US" sz="2000" dirty="0"/>
              <a:t>approved by health authorities and your health care providers, arrange for your friends and loved ones to bring you newspapers, movies, and books. </a:t>
            </a:r>
          </a:p>
          <a:p>
            <a:r>
              <a:rPr lang="en-US" sz="2000" dirty="0" smtClean="0"/>
              <a:t>Sign </a:t>
            </a:r>
            <a:r>
              <a:rPr lang="en-US" sz="2000" dirty="0"/>
              <a:t>up for emergency alerts via text or email to ensure you get updates as soon as they are available</a:t>
            </a:r>
            <a:r>
              <a:rPr lang="en-US" sz="2000" dirty="0" smtClean="0"/>
              <a:t>.</a:t>
            </a:r>
          </a:p>
          <a:p>
            <a:r>
              <a:rPr lang="en-US" sz="2000" dirty="0" smtClean="0"/>
              <a:t>Call </a:t>
            </a:r>
            <a:r>
              <a:rPr lang="en-US" sz="2000" dirty="0"/>
              <a:t>SAMHSA’s free 24-hour Disaster Distress Helpline at 1-800-985-5990, if you feel lonely or need support</a:t>
            </a:r>
            <a:r>
              <a:rPr lang="en-US" sz="2000" dirty="0" smtClean="0"/>
              <a:t>.</a:t>
            </a:r>
          </a:p>
          <a:p>
            <a:r>
              <a:rPr lang="en-US" sz="2000" dirty="0"/>
              <a:t>Use the Internet, radio, and television to keep up with local, national, and world events. </a:t>
            </a:r>
            <a:endParaRPr lang="en-US" sz="2000" dirty="0" smtClean="0"/>
          </a:p>
          <a:p>
            <a:r>
              <a:rPr lang="en-US" sz="2000" dirty="0"/>
              <a:t>If you need to connect with someone because of an ongoing alcohol or drug problem, consider calling your local Alcoholics Anonymous or Narcotics Anonymous offices.</a:t>
            </a:r>
            <a:endParaRPr lang="en-US" sz="2000"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568484017"/>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Ways To Support Yourself During Social Distancing, Quarantine, and </a:t>
            </a:r>
            <a:r>
              <a:rPr lang="en-US" dirty="0" smtClean="0"/>
              <a:t>Isolation (Cont..)</a:t>
            </a:r>
            <a:endParaRPr lang="en-US" dirty="0"/>
          </a:p>
        </p:txBody>
      </p:sp>
      <p:sp>
        <p:nvSpPr>
          <p:cNvPr id="3" name="Content Placeholder 2"/>
          <p:cNvSpPr>
            <a:spLocks noGrp="1"/>
          </p:cNvSpPr>
          <p:nvPr>
            <p:ph idx="1"/>
          </p:nvPr>
        </p:nvSpPr>
        <p:spPr/>
        <p:txBody>
          <a:bodyPr>
            <a:normAutofit lnSpcReduction="10000"/>
          </a:bodyPr>
          <a:lstStyle/>
          <a:p>
            <a:r>
              <a:rPr lang="en-US" sz="3200" b="1" i="1" dirty="0" smtClean="0"/>
              <a:t>TALK TO YOUR DOCTOR</a:t>
            </a:r>
          </a:p>
          <a:p>
            <a:r>
              <a:rPr lang="en-US" sz="2000" dirty="0"/>
              <a:t>If you are in a medical facility, you may have access to health care providers who can answer your questions. However, if you are quarantined at home, and you’re worried about physical symptoms you or your loved ones may be experiencing, call your doctor or other health care provider</a:t>
            </a:r>
            <a:r>
              <a:rPr lang="en-US" sz="2000" dirty="0" smtClean="0"/>
              <a:t>:</a:t>
            </a:r>
          </a:p>
          <a:p>
            <a:r>
              <a:rPr lang="en-US" sz="2000" dirty="0"/>
              <a:t>Ask your provider whether it would be possible to schedule remote appointments via Skype or FaceTime for mental health, substance use, or physical health needs. </a:t>
            </a:r>
            <a:endParaRPr lang="en-US" sz="2000" dirty="0" smtClean="0"/>
          </a:p>
          <a:p>
            <a:r>
              <a:rPr lang="en-US" sz="2000" dirty="0"/>
              <a:t>In the event that your doctor is unavailable and you are feeling stressed or are in crisis, call the hotline numbers listed at the end of this tip sheet for support.</a:t>
            </a:r>
            <a:endParaRPr lang="en-US" sz="2000"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1255508271"/>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t>
            </a:r>
            <a:r>
              <a:rPr lang="en-US" dirty="0" smtClean="0"/>
              <a:t>Coronavirus?</a:t>
            </a:r>
            <a:endParaRPr lang="en-US" dirty="0"/>
          </a:p>
        </p:txBody>
      </p:sp>
      <p:sp>
        <p:nvSpPr>
          <p:cNvPr id="3" name="Content Placeholder 2"/>
          <p:cNvSpPr>
            <a:spLocks noGrp="1"/>
          </p:cNvSpPr>
          <p:nvPr>
            <p:ph idx="1"/>
          </p:nvPr>
        </p:nvSpPr>
        <p:spPr/>
        <p:txBody>
          <a:bodyPr/>
          <a:lstStyle/>
          <a:p>
            <a:r>
              <a:rPr lang="en-US" dirty="0"/>
              <a:t>Coronaviruses are a family of viruses that can cause </a:t>
            </a:r>
            <a:r>
              <a:rPr lang="en-US" dirty="0" smtClean="0"/>
              <a:t>illness in </a:t>
            </a:r>
            <a:r>
              <a:rPr lang="en-US" dirty="0"/>
              <a:t>animals and people. Those infecting animals may </a:t>
            </a:r>
            <a:r>
              <a:rPr lang="en-US" dirty="0" smtClean="0"/>
              <a:t>evolve into </a:t>
            </a:r>
            <a:r>
              <a:rPr lang="en-US" dirty="0"/>
              <a:t>newer, disease-causing human coronaviruses. </a:t>
            </a:r>
            <a:r>
              <a:rPr lang="en-US" dirty="0" smtClean="0"/>
              <a:t>Two more </a:t>
            </a:r>
            <a:r>
              <a:rPr lang="en-US" dirty="0"/>
              <a:t>recent and past Coronaviruses are severe </a:t>
            </a:r>
            <a:r>
              <a:rPr lang="en-US" dirty="0" smtClean="0"/>
              <a:t>acute respiratory </a:t>
            </a:r>
            <a:r>
              <a:rPr lang="en-US" dirty="0"/>
              <a:t>syndrome (SARS) and Middle East </a:t>
            </a:r>
            <a:r>
              <a:rPr lang="en-US" dirty="0" smtClean="0"/>
              <a:t>respiratory syndrome </a:t>
            </a:r>
            <a:r>
              <a:rPr lang="en-US" dirty="0"/>
              <a:t>(MERS).</a:t>
            </a:r>
          </a:p>
        </p:txBody>
      </p:sp>
      <p:pic>
        <p:nvPicPr>
          <p:cNvPr id="4" name="Picture 3"/>
          <p:cNvPicPr>
            <a:picLocks noChangeAspect="1"/>
          </p:cNvPicPr>
          <p:nvPr/>
        </p:nvPicPr>
        <p:blipFill>
          <a:blip r:embed="rId2"/>
          <a:stretch>
            <a:fillRect/>
          </a:stretch>
        </p:blipFill>
        <p:spPr>
          <a:xfrm>
            <a:off x="95774" y="6276682"/>
            <a:ext cx="487722" cy="487722"/>
          </a:xfrm>
          <a:prstGeom prst="rect">
            <a:avLst/>
          </a:prstGeom>
        </p:spPr>
      </p:pic>
    </p:spTree>
    <p:extLst>
      <p:ext uri="{BB962C8B-B14F-4D97-AF65-F5344CB8AC3E}">
        <p14:creationId xmlns:p14="http://schemas.microsoft.com/office/powerpoint/2010/main" val="1345735821"/>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Ways To Support Yourself During Social Distancing, Quarantine, and </a:t>
            </a:r>
            <a:r>
              <a:rPr lang="en-US" dirty="0" smtClean="0"/>
              <a:t>Isolation (Cont..)</a:t>
            </a:r>
            <a:endParaRPr lang="en-US" dirty="0"/>
          </a:p>
        </p:txBody>
      </p:sp>
      <p:sp>
        <p:nvSpPr>
          <p:cNvPr id="3" name="Content Placeholder 2"/>
          <p:cNvSpPr>
            <a:spLocks noGrp="1"/>
          </p:cNvSpPr>
          <p:nvPr>
            <p:ph idx="1"/>
          </p:nvPr>
        </p:nvSpPr>
        <p:spPr/>
        <p:txBody>
          <a:bodyPr>
            <a:normAutofit/>
          </a:bodyPr>
          <a:lstStyle/>
          <a:p>
            <a:r>
              <a:rPr lang="en-US" sz="3200" b="1" i="1" dirty="0" smtClean="0"/>
              <a:t>USE PRACTICAL WAYS TO COPE AND RELAX</a:t>
            </a:r>
          </a:p>
          <a:p>
            <a:r>
              <a:rPr lang="en-US" sz="2000" dirty="0"/>
              <a:t>Relax your body often by doing things that work for you—take deep breaths, stretch, meditate or pray, or engage in activities you enjoy</a:t>
            </a:r>
            <a:r>
              <a:rPr lang="en-US" sz="2000" dirty="0" smtClean="0"/>
              <a:t>.</a:t>
            </a:r>
          </a:p>
          <a:p>
            <a:r>
              <a:rPr lang="en-US" sz="2000" dirty="0"/>
              <a:t>Pace yourself between stressful activities, and do something fun after a hard task</a:t>
            </a:r>
            <a:r>
              <a:rPr lang="en-US" sz="2000" dirty="0" smtClean="0"/>
              <a:t>.</a:t>
            </a:r>
          </a:p>
          <a:p>
            <a:r>
              <a:rPr lang="en-US" sz="2000" dirty="0"/>
              <a:t>Talk about your experiences and feelings to loved ones and friends, if you find it helpful</a:t>
            </a:r>
            <a:r>
              <a:rPr lang="en-US" sz="2000" dirty="0" smtClean="0"/>
              <a:t>.</a:t>
            </a:r>
          </a:p>
          <a:p>
            <a:r>
              <a:rPr lang="en-US" sz="2000" dirty="0"/>
              <a:t>Maintain a sense of hope and positive thinking; consider keeping a journal where you write down things you are grateful for or that are going well.</a:t>
            </a:r>
            <a:endParaRPr lang="en-US" sz="2000"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3318810759"/>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 Social Distancing, Quarantine, or Isolation</a:t>
            </a:r>
          </a:p>
        </p:txBody>
      </p:sp>
      <p:sp>
        <p:nvSpPr>
          <p:cNvPr id="3" name="Content Placeholder 2"/>
          <p:cNvSpPr>
            <a:spLocks noGrp="1"/>
          </p:cNvSpPr>
          <p:nvPr>
            <p:ph idx="1"/>
          </p:nvPr>
        </p:nvSpPr>
        <p:spPr/>
        <p:txBody>
          <a:bodyPr>
            <a:normAutofit fontScale="85000" lnSpcReduction="20000"/>
          </a:bodyPr>
          <a:lstStyle/>
          <a:p>
            <a:r>
              <a:rPr lang="en-US" dirty="0"/>
              <a:t>You may experience mixed emotions, including a sense of relief. If you were isolated because you had the illness, you may feel sadness or anger because friends and loved ones may have unfounded fears of contracting the disease from contact with you, even though you have been determined not to be contagious. </a:t>
            </a:r>
            <a:endParaRPr lang="en-US" dirty="0" smtClean="0"/>
          </a:p>
          <a:p>
            <a:r>
              <a:rPr lang="en-US" dirty="0"/>
              <a:t>The best way to end this common fear is to learn about the disease and the actual risk to others. Sharing this information will often calm fears in others and allow you to reconnect with them</a:t>
            </a:r>
            <a:r>
              <a:rPr lang="en-US" dirty="0" smtClean="0"/>
              <a:t>.</a:t>
            </a:r>
          </a:p>
          <a:p>
            <a:r>
              <a:rPr lang="en-US" dirty="0"/>
              <a:t>If you or your loved ones experience symptoms of extreme stress—such as trouble sleeping, problems with eating too much or too little, inability to carry out routine daily activities, or using drugs or alcohol to cope—speak to a health care provider or call one of the hotlines listed to the right for a referral.</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1844132917"/>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Talking With Children</a:t>
            </a:r>
            <a:endParaRPr lang="en-US" dirty="0"/>
          </a:p>
        </p:txBody>
      </p:sp>
      <p:sp>
        <p:nvSpPr>
          <p:cNvPr id="3" name="Subtitle 2"/>
          <p:cNvSpPr>
            <a:spLocks noGrp="1"/>
          </p:cNvSpPr>
          <p:nvPr>
            <p:ph type="subTitle" idx="1"/>
          </p:nvPr>
        </p:nvSpPr>
        <p:spPr/>
        <p:txBody>
          <a:bodyPr/>
          <a:lstStyle/>
          <a:p>
            <a:r>
              <a:rPr lang="en-US" dirty="0" smtClean="0"/>
              <a:t>Tips for Caregivers, Parents, and Teachers during Infectious Disease Outbreaks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87084"/>
            <a:ext cx="382225" cy="487363"/>
          </a:xfrm>
          <a:prstGeom prst="rect">
            <a:avLst/>
          </a:prstGeom>
        </p:spPr>
      </p:pic>
    </p:spTree>
    <p:extLst>
      <p:ext uri="{BB962C8B-B14F-4D97-AF65-F5344CB8AC3E}">
        <p14:creationId xmlns:p14="http://schemas.microsoft.com/office/powerpoint/2010/main" val="2796477826"/>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Know</a:t>
            </a:r>
          </a:p>
        </p:txBody>
      </p:sp>
      <p:sp>
        <p:nvSpPr>
          <p:cNvPr id="3" name="Content Placeholder 2"/>
          <p:cNvSpPr>
            <a:spLocks noGrp="1"/>
          </p:cNvSpPr>
          <p:nvPr>
            <p:ph idx="1"/>
          </p:nvPr>
        </p:nvSpPr>
        <p:spPr/>
        <p:txBody>
          <a:bodyPr>
            <a:normAutofit fontScale="92500"/>
          </a:bodyPr>
          <a:lstStyle/>
          <a:p>
            <a:r>
              <a:rPr lang="en-US" dirty="0"/>
              <a:t>When children and youth watch news on TV about an infectious disease outbreak, read about it in the news, or overhear others discussing it, they can feel scared, confused, or anxious—as much as adults. This is true even if they live far from where the outbreak is taking place and are at little to no actual risk of getting sick. Young people react to anxiety and stress differently than adults. Some may react right away; others may show signs that they are having a difficult time much later. As such, adults do not always know when a child needs </a:t>
            </a:r>
            <a:r>
              <a:rPr lang="en-US" dirty="0" smtClean="0"/>
              <a:t>help</a:t>
            </a:r>
          </a:p>
          <a:p>
            <a:r>
              <a:rPr lang="en-US" dirty="0"/>
              <a:t>This tip sheet will help parents, caregivers, and teachers learn some common reactions, respond in a helpful way, and know when to seek support.</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756226625"/>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Possible Reactions to an Infectious</a:t>
            </a:r>
            <a:br>
              <a:rPr lang="en-US" dirty="0"/>
            </a:br>
            <a:r>
              <a:rPr lang="en-US" dirty="0"/>
              <a:t>Disease Outbreak</a:t>
            </a:r>
          </a:p>
        </p:txBody>
      </p:sp>
      <p:sp>
        <p:nvSpPr>
          <p:cNvPr id="3" name="Content Placeholder 2"/>
          <p:cNvSpPr>
            <a:spLocks noGrp="1"/>
          </p:cNvSpPr>
          <p:nvPr>
            <p:ph idx="1"/>
          </p:nvPr>
        </p:nvSpPr>
        <p:spPr/>
        <p:txBody>
          <a:bodyPr>
            <a:normAutofit lnSpcReduction="10000"/>
          </a:bodyPr>
          <a:lstStyle/>
          <a:p>
            <a:pPr marL="0" indent="0">
              <a:buNone/>
            </a:pPr>
            <a:r>
              <a:rPr lang="en-US" dirty="0"/>
              <a:t>Very young children may express anxiety and stress by going back to thumb sucking or wetting the bed at night. They may fear sickness, strangers, darkness, or monsters. It is fairly common for preschool children to become clingy with a parent, caregiver, or teacher or to want to stay in a place where they feel safe. They may express their understanding of the outbreak repeatedly in their play or tell exaggerated stories about it. Some children’s eating and sleeping habits may change. They also may have aches and pains that cannot be explained. Other symptoms to watch for are aggressive or withdrawn behavior, hyperactivity, speech difficulties, and disobedience.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3946852773"/>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Possible Reactions to an Infectious</a:t>
            </a:r>
            <a:br>
              <a:rPr lang="en-US" dirty="0"/>
            </a:br>
            <a:r>
              <a:rPr lang="en-US" dirty="0"/>
              <a:t>Disease Outbreak</a:t>
            </a:r>
          </a:p>
        </p:txBody>
      </p:sp>
      <p:sp>
        <p:nvSpPr>
          <p:cNvPr id="3" name="Content Placeholder 2"/>
          <p:cNvSpPr>
            <a:spLocks noGrp="1"/>
          </p:cNvSpPr>
          <p:nvPr>
            <p:ph idx="1"/>
          </p:nvPr>
        </p:nvSpPr>
        <p:spPr/>
        <p:txBody>
          <a:bodyPr>
            <a:normAutofit lnSpcReduction="10000"/>
          </a:bodyPr>
          <a:lstStyle/>
          <a:p>
            <a:r>
              <a:rPr lang="en-US" b="1" dirty="0" smtClean="0"/>
              <a:t>Infants and Toddlers, 0-2 years old</a:t>
            </a:r>
            <a:r>
              <a:rPr lang="en-US" dirty="0" smtClean="0"/>
              <a:t>,</a:t>
            </a:r>
            <a:r>
              <a:rPr lang="en-US" b="1" dirty="0" smtClean="0"/>
              <a:t> </a:t>
            </a:r>
            <a:r>
              <a:rPr lang="en-US" dirty="0"/>
              <a:t>cannot understand that something bad in the world is happening, but they know when their caregiver is upset. They may start to show the same emotions as their caregivers, or they may act differently, like crying for no reason or withdrawing from people and not playing with their toys. </a:t>
            </a:r>
            <a:endParaRPr lang="en-US" dirty="0" smtClean="0"/>
          </a:p>
          <a:p>
            <a:r>
              <a:rPr lang="en-US" b="1" dirty="0" smtClean="0"/>
              <a:t>Children 3-5 years old</a:t>
            </a:r>
            <a:r>
              <a:rPr lang="en-US" dirty="0"/>
              <a:t>, may be able to understand the effects of an outbreak. If they are very upset by news of the outbreak, they may have trouble adjusting to change and loss. They may depend on the adults around them to help them feel better.</a:t>
            </a:r>
            <a:endParaRPr lang="en-US"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2398848073"/>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Possible Reactions to an Infectious</a:t>
            </a:r>
            <a:br>
              <a:rPr lang="en-US" dirty="0"/>
            </a:br>
            <a:r>
              <a:rPr lang="en-US" dirty="0"/>
              <a:t>Disease Outbreak</a:t>
            </a:r>
          </a:p>
        </p:txBody>
      </p:sp>
      <p:sp>
        <p:nvSpPr>
          <p:cNvPr id="3" name="Content Placeholder 2"/>
          <p:cNvSpPr>
            <a:spLocks noGrp="1"/>
          </p:cNvSpPr>
          <p:nvPr>
            <p:ph idx="1"/>
          </p:nvPr>
        </p:nvSpPr>
        <p:spPr/>
        <p:txBody>
          <a:bodyPr>
            <a:normAutofit fontScale="77500" lnSpcReduction="20000"/>
          </a:bodyPr>
          <a:lstStyle/>
          <a:p>
            <a:r>
              <a:rPr lang="en-US" b="1" dirty="0" smtClean="0"/>
              <a:t>Children, 6-10 years old</a:t>
            </a:r>
            <a:r>
              <a:rPr lang="en-US" dirty="0"/>
              <a:t>, may fear going to school and stop spending time with friends. They may have trouble paying attention and do poorly in school overall. Some may become aggressive for no clear reason. Or they may act younger than their age by asking to be fed or dressed by their parent or caregiver.</a:t>
            </a:r>
            <a:endParaRPr lang="en-US" dirty="0" smtClean="0"/>
          </a:p>
          <a:p>
            <a:r>
              <a:rPr lang="en-US" b="1" dirty="0" smtClean="0"/>
              <a:t>Youth and Adolescents 11-19 years old</a:t>
            </a:r>
            <a:r>
              <a:rPr lang="en-US" dirty="0"/>
              <a:t>, go through a lot of physical and emotional changes because of their developmental stage. So it may be even harder for them to cope with the anxiety that may be associated with hearing and reading news of an infectious disease outbreak. Older teens may deny their reactions to themselves and their caregivers. They may respond with a routine “I’m okay” or even silence when they are upset. Or they may complain about physical aches or pains because they cannot identify what is really bothering them emotionally. They may also experience some physical symptoms because of anxiety about the outbreak. Some may start arguments at home and/or at school, resisting any structure or authority. They also may engage in risky behaviors such as using alcohol or drugs.</a:t>
            </a:r>
            <a:endParaRPr lang="en-US"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1696366460"/>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Parents, Caregivers, and Teachers can support children in managing their responses to Infectious Disease Outbreaks </a:t>
            </a:r>
            <a:endParaRPr lang="en-US" sz="3600" dirty="0"/>
          </a:p>
        </p:txBody>
      </p:sp>
      <p:sp>
        <p:nvSpPr>
          <p:cNvPr id="3" name="Content Placeholder 2"/>
          <p:cNvSpPr>
            <a:spLocks noGrp="1"/>
          </p:cNvSpPr>
          <p:nvPr>
            <p:ph idx="1"/>
          </p:nvPr>
        </p:nvSpPr>
        <p:spPr/>
        <p:txBody>
          <a:bodyPr/>
          <a:lstStyle/>
          <a:p>
            <a:r>
              <a:rPr lang="en-US" b="1" dirty="0" smtClean="0"/>
              <a:t>Pay attention and be a good listener</a:t>
            </a:r>
            <a:endParaRPr lang="en-US" b="1" dirty="0"/>
          </a:p>
          <a:p>
            <a:r>
              <a:rPr lang="en-US" b="1" dirty="0" smtClean="0"/>
              <a:t>Allow them to ask questions</a:t>
            </a:r>
          </a:p>
          <a:p>
            <a:r>
              <a:rPr lang="en-US" b="1" dirty="0" smtClean="0"/>
              <a:t>Encourage positive activities</a:t>
            </a:r>
          </a:p>
          <a:p>
            <a:r>
              <a:rPr lang="en-US" b="1" dirty="0" smtClean="0"/>
              <a:t>Model self-care, set routines, eat healthy meals, get enough sleep, exercise, and take deep breaths to handle stress</a:t>
            </a:r>
            <a:endParaRPr lang="en-US"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3074063113"/>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for Talking With Children and Youth of Different Age Groups During an Infectious Disease Outbreak </a:t>
            </a:r>
          </a:p>
        </p:txBody>
      </p:sp>
      <p:sp>
        <p:nvSpPr>
          <p:cNvPr id="3" name="Content Placeholder 2"/>
          <p:cNvSpPr>
            <a:spLocks noGrp="1"/>
          </p:cNvSpPr>
          <p:nvPr>
            <p:ph idx="1"/>
          </p:nvPr>
        </p:nvSpPr>
        <p:spPr/>
        <p:txBody>
          <a:bodyPr/>
          <a:lstStyle/>
          <a:p>
            <a:r>
              <a:rPr lang="en-US" b="1" i="1" dirty="0"/>
              <a:t>A NOTE OF CAUTION! </a:t>
            </a:r>
            <a:r>
              <a:rPr lang="en-US" b="1" i="1" dirty="0" smtClean="0"/>
              <a:t> </a:t>
            </a:r>
            <a:r>
              <a:rPr lang="en-US" dirty="0" smtClean="0"/>
              <a:t>Be </a:t>
            </a:r>
            <a:r>
              <a:rPr lang="en-US" dirty="0"/>
              <a:t>careful not to pressure children to talk about an outbreak or join in expressive activities. While most children will easily talk about the outbreak, some may become frightened. Some may even feel more anxiety and stress if they talk about it, listen to others talk about it, or look at artwork related to the outbreak. Allow children to remove themselves from these activities, and monitor them for signs of </a:t>
            </a:r>
            <a:r>
              <a:rPr lang="en-US" dirty="0" smtClean="0"/>
              <a:t>distress.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2919324820"/>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for Talking With Children and Youth of Different Age Groups During an Infectious Disease Outbreak </a:t>
            </a:r>
          </a:p>
        </p:txBody>
      </p:sp>
      <p:sp>
        <p:nvSpPr>
          <p:cNvPr id="3" name="Content Placeholder 2"/>
          <p:cNvSpPr>
            <a:spLocks noGrp="1"/>
          </p:cNvSpPr>
          <p:nvPr>
            <p:ph idx="1"/>
          </p:nvPr>
        </p:nvSpPr>
        <p:spPr/>
        <p:txBody>
          <a:bodyPr>
            <a:normAutofit lnSpcReduction="10000"/>
          </a:bodyPr>
          <a:lstStyle/>
          <a:p>
            <a:r>
              <a:rPr lang="en-US" b="1" i="1" dirty="0" smtClean="0"/>
              <a:t>Preschool Children 0-5 Years Old</a:t>
            </a:r>
            <a:r>
              <a:rPr lang="en-US" dirty="0" smtClean="0"/>
              <a:t>, Give </a:t>
            </a:r>
            <a:r>
              <a:rPr lang="en-US" dirty="0"/>
              <a:t>these very young children a lot of cuddling and verbal support. </a:t>
            </a:r>
            <a:endParaRPr lang="en-US" dirty="0" smtClean="0"/>
          </a:p>
          <a:p>
            <a:r>
              <a:rPr lang="en-US" dirty="0"/>
              <a:t>Get down to their eye level and speak in a calm, gentle voice using words they can understand</a:t>
            </a:r>
            <a:r>
              <a:rPr lang="en-US" dirty="0" smtClean="0"/>
              <a:t>.</a:t>
            </a:r>
          </a:p>
          <a:p>
            <a:r>
              <a:rPr lang="en-US" dirty="0"/>
              <a:t>Tell them that you always care for them and will continue to take care of them so they feel safe</a:t>
            </a:r>
            <a:r>
              <a:rPr lang="en-US" dirty="0" smtClean="0"/>
              <a:t>.</a:t>
            </a:r>
          </a:p>
          <a:p>
            <a:r>
              <a:rPr lang="en-US" dirty="0"/>
              <a:t>Keep normal routines, such as eating dinner together and having a consistent bedtime.</a:t>
            </a:r>
            <a:endParaRPr lang="en-US" dirty="0" smtClean="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1012378485"/>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Coronavirus </a:t>
            </a:r>
            <a:r>
              <a:rPr lang="en-US" sz="3200" b="1" dirty="0" smtClean="0"/>
              <a:t>2019 (COVID-19): What you need to know</a:t>
            </a:r>
            <a:endParaRPr lang="en-US" sz="3200" b="1" dirty="0"/>
          </a:p>
        </p:txBody>
      </p:sp>
      <p:sp>
        <p:nvSpPr>
          <p:cNvPr id="3" name="Content Placeholder 2"/>
          <p:cNvSpPr>
            <a:spLocks noGrp="1"/>
          </p:cNvSpPr>
          <p:nvPr>
            <p:ph idx="1"/>
          </p:nvPr>
        </p:nvSpPr>
        <p:spPr/>
        <p:txBody>
          <a:bodyPr>
            <a:normAutofit lnSpcReduction="10000"/>
          </a:bodyPr>
          <a:lstStyle/>
          <a:p>
            <a:r>
              <a:rPr lang="en-US" dirty="0" smtClean="0"/>
              <a:t>COVID-19 is believed to be linked to an animal reservoir as the source of the virus. Since then, there has been some person-to-person transmission in China and limited confirmed cases out of China.</a:t>
            </a:r>
          </a:p>
          <a:p>
            <a:r>
              <a:rPr lang="en-US" dirty="0" smtClean="0"/>
              <a:t>This is an emerging virus, so there are still many unknowns. At this time, it is unclear how easily or effectively the VOVID-19 virus is spreading between people. As with all respiratory viruses, it is advisable to limit close contact (within six feet) with an infected person. It also appears that COVID-19 may spread when an infected person coughs or sneezes, or by touching an infected surface or object and then touching your own mouth, nose or eyes.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034" y="6370637"/>
            <a:ext cx="487363" cy="487363"/>
          </a:xfrm>
          <a:prstGeom prst="rect">
            <a:avLst/>
          </a:prstGeom>
        </p:spPr>
      </p:pic>
    </p:spTree>
    <p:extLst>
      <p:ext uri="{BB962C8B-B14F-4D97-AF65-F5344CB8AC3E}">
        <p14:creationId xmlns:p14="http://schemas.microsoft.com/office/powerpoint/2010/main" val="1531107307"/>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for Talking With Children and Youth of Different Age Groups During an Infectious Disease Outbreak </a:t>
            </a:r>
          </a:p>
        </p:txBody>
      </p:sp>
      <p:sp>
        <p:nvSpPr>
          <p:cNvPr id="3" name="Content Placeholder 2"/>
          <p:cNvSpPr>
            <a:spLocks noGrp="1"/>
          </p:cNvSpPr>
          <p:nvPr>
            <p:ph idx="1"/>
          </p:nvPr>
        </p:nvSpPr>
        <p:spPr/>
        <p:txBody>
          <a:bodyPr>
            <a:normAutofit fontScale="62500" lnSpcReduction="20000"/>
          </a:bodyPr>
          <a:lstStyle/>
          <a:p>
            <a:r>
              <a:rPr lang="en-US" b="1" i="1" dirty="0" smtClean="0"/>
              <a:t>Early Childhood to Adolescence 6-19 Years Old</a:t>
            </a:r>
            <a:r>
              <a:rPr lang="en-US" dirty="0" smtClean="0"/>
              <a:t>, Nurture children and Youth in this age group:</a:t>
            </a:r>
          </a:p>
          <a:p>
            <a:r>
              <a:rPr lang="en-US" dirty="0"/>
              <a:t>Ask your child or the children in your care what worries them and what might help them cope</a:t>
            </a:r>
            <a:r>
              <a:rPr lang="en-US" dirty="0" smtClean="0"/>
              <a:t>.</a:t>
            </a:r>
          </a:p>
          <a:p>
            <a:r>
              <a:rPr lang="en-US" dirty="0"/>
              <a:t>Offer comfort with gentle words, a hug when appropriate, or just being present with </a:t>
            </a:r>
            <a:r>
              <a:rPr lang="en-US" dirty="0" smtClean="0"/>
              <a:t>them</a:t>
            </a:r>
          </a:p>
          <a:p>
            <a:r>
              <a:rPr lang="en-US" dirty="0" smtClean="0"/>
              <a:t>Spend </a:t>
            </a:r>
            <a:r>
              <a:rPr lang="en-US" dirty="0"/>
              <a:t>more time with the children than usual, even for a short while</a:t>
            </a:r>
            <a:r>
              <a:rPr lang="en-US" dirty="0" smtClean="0"/>
              <a:t>.</a:t>
            </a:r>
          </a:p>
          <a:p>
            <a:r>
              <a:rPr lang="en-US" dirty="0"/>
              <a:t>If your child is very distressed, excuse him or her from chores for a day or two</a:t>
            </a:r>
            <a:r>
              <a:rPr lang="en-US" dirty="0" smtClean="0"/>
              <a:t>.</a:t>
            </a:r>
          </a:p>
          <a:p>
            <a:r>
              <a:rPr lang="en-US" dirty="0" smtClean="0"/>
              <a:t>Support </a:t>
            </a:r>
            <a:r>
              <a:rPr lang="en-US" dirty="0"/>
              <a:t>children spending time with friends or having quiet time to write or create art</a:t>
            </a:r>
            <a:r>
              <a:rPr lang="en-US" dirty="0" smtClean="0"/>
              <a:t>.</a:t>
            </a:r>
          </a:p>
          <a:p>
            <a:r>
              <a:rPr lang="en-US" dirty="0"/>
              <a:t>Encourage children to participate in recreational activities so they can move around and play with others</a:t>
            </a:r>
            <a:r>
              <a:rPr lang="en-US" dirty="0" smtClean="0"/>
              <a:t>.</a:t>
            </a:r>
          </a:p>
          <a:p>
            <a:r>
              <a:rPr lang="en-US" dirty="0"/>
              <a:t>Address your own anxiety and stress in a healthy way</a:t>
            </a:r>
            <a:r>
              <a:rPr lang="en-US" dirty="0" smtClean="0"/>
              <a:t>.</a:t>
            </a:r>
          </a:p>
          <a:p>
            <a:r>
              <a:rPr lang="en-US" dirty="0" smtClean="0"/>
              <a:t>Let </a:t>
            </a:r>
            <a:r>
              <a:rPr lang="en-US" dirty="0"/>
              <a:t>children know that you care about them— spend time doing something special; make sure to check on them in a nonintrusive way</a:t>
            </a:r>
            <a:r>
              <a:rPr lang="en-US" dirty="0" smtClean="0"/>
              <a:t>.</a:t>
            </a:r>
          </a:p>
          <a:p>
            <a:r>
              <a:rPr lang="en-US" dirty="0" smtClean="0"/>
              <a:t>Maintain Consistent routines, such as completing homework, and playing games together.</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697082426"/>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Coping with Stress During Infectious Disease Outbreaks</a:t>
            </a:r>
            <a:endParaRPr lang="en-US" sz="44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1650869024"/>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Know </a:t>
            </a:r>
          </a:p>
        </p:txBody>
      </p:sp>
      <p:sp>
        <p:nvSpPr>
          <p:cNvPr id="3" name="Content Placeholder 2"/>
          <p:cNvSpPr>
            <a:spLocks noGrp="1"/>
          </p:cNvSpPr>
          <p:nvPr>
            <p:ph idx="1"/>
          </p:nvPr>
        </p:nvSpPr>
        <p:spPr/>
        <p:txBody>
          <a:bodyPr/>
          <a:lstStyle/>
          <a:p>
            <a:r>
              <a:rPr lang="en-US" dirty="0"/>
              <a:t>When you hear, read, or watch news about an outbreak of an infectious disease such as Ebola, you may feel anxious and show signs of stress—even when the outbreak affects people far from where you live and you are at low or no risk of getting sick. These signs of stress are normal, and may be more likely or pronounced in people with loved ones in parts of the world affected by the outbreak. In the wake of an infectious disease outbreak, monitor your own physical and mental health. Know the signs of stress in yourself and your loved ones. Know how to relieve stress, and know when to get help</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600148065"/>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Signs of Stress </a:t>
            </a:r>
          </a:p>
        </p:txBody>
      </p:sp>
      <p:sp>
        <p:nvSpPr>
          <p:cNvPr id="3" name="Content Placeholder 2"/>
          <p:cNvSpPr>
            <a:spLocks noGrp="1"/>
          </p:cNvSpPr>
          <p:nvPr>
            <p:ph idx="1"/>
          </p:nvPr>
        </p:nvSpPr>
        <p:spPr/>
        <p:txBody>
          <a:bodyPr/>
          <a:lstStyle/>
          <a:p>
            <a:r>
              <a:rPr lang="en-US" dirty="0"/>
              <a:t>What follows are behavioral, physical, emotional, and cognitive responses that are all common signs of anxiety and stress. You may notice some of them after you learn about an infectious disease outbreak.</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432822"/>
            <a:ext cx="487363" cy="487363"/>
          </a:xfrm>
          <a:prstGeom prst="rect">
            <a:avLst/>
          </a:prstGeom>
        </p:spPr>
      </p:pic>
    </p:spTree>
    <p:extLst>
      <p:ext uri="{BB962C8B-B14F-4D97-AF65-F5344CB8AC3E}">
        <p14:creationId xmlns:p14="http://schemas.microsoft.com/office/powerpoint/2010/main" val="3582618495"/>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Stress</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smtClean="0"/>
              <a:t>YOUR BEHAVIOR:</a:t>
            </a:r>
          </a:p>
          <a:p>
            <a:r>
              <a:rPr lang="en-US" dirty="0"/>
              <a:t>An increase or decrease in your energy and activity </a:t>
            </a:r>
            <a:r>
              <a:rPr lang="en-US" dirty="0" smtClean="0"/>
              <a:t>levels</a:t>
            </a:r>
          </a:p>
          <a:p>
            <a:r>
              <a:rPr lang="en-US" dirty="0" smtClean="0"/>
              <a:t>An increase in your alcohol, tobacco use, or use of illegal drugs</a:t>
            </a:r>
          </a:p>
          <a:p>
            <a:r>
              <a:rPr lang="en-US" dirty="0" smtClean="0"/>
              <a:t>An increase in irritability, with outbursts of anger and frequent arguing</a:t>
            </a:r>
          </a:p>
          <a:p>
            <a:r>
              <a:rPr lang="en-US" dirty="0" smtClean="0"/>
              <a:t>Having trouble relaxing or sleeping</a:t>
            </a:r>
          </a:p>
          <a:p>
            <a:r>
              <a:rPr lang="en-US" dirty="0" smtClean="0"/>
              <a:t>Crying frequently</a:t>
            </a:r>
          </a:p>
          <a:p>
            <a:r>
              <a:rPr lang="en-US" dirty="0" smtClean="0"/>
              <a:t>Worrying excessively </a:t>
            </a:r>
          </a:p>
          <a:p>
            <a:r>
              <a:rPr lang="en-US" dirty="0" smtClean="0"/>
              <a:t>Wanting to be alone most of the time</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432822"/>
            <a:ext cx="487363" cy="487363"/>
          </a:xfrm>
          <a:prstGeom prst="rect">
            <a:avLst/>
          </a:prstGeom>
        </p:spPr>
      </p:pic>
    </p:spTree>
    <p:extLst>
      <p:ext uri="{BB962C8B-B14F-4D97-AF65-F5344CB8AC3E}">
        <p14:creationId xmlns:p14="http://schemas.microsoft.com/office/powerpoint/2010/main" val="1833195607"/>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Stress</a:t>
            </a:r>
            <a:endParaRPr lang="en-US" dirty="0"/>
          </a:p>
        </p:txBody>
      </p:sp>
      <p:sp>
        <p:nvSpPr>
          <p:cNvPr id="3" name="Content Placeholder 2"/>
          <p:cNvSpPr>
            <a:spLocks noGrp="1"/>
          </p:cNvSpPr>
          <p:nvPr>
            <p:ph idx="1"/>
          </p:nvPr>
        </p:nvSpPr>
        <p:spPr/>
        <p:txBody>
          <a:bodyPr>
            <a:normAutofit/>
          </a:bodyPr>
          <a:lstStyle/>
          <a:p>
            <a:r>
              <a:rPr lang="en-US" b="1" i="1" dirty="0" smtClean="0"/>
              <a:t>YOUR BEHAVIOR:</a:t>
            </a:r>
          </a:p>
          <a:p>
            <a:r>
              <a:rPr lang="en-US" dirty="0" smtClean="0"/>
              <a:t>Blaming other people for everything</a:t>
            </a:r>
          </a:p>
          <a:p>
            <a:r>
              <a:rPr lang="en-US" dirty="0" smtClean="0"/>
              <a:t>Having difficulty communicating or listening</a:t>
            </a:r>
          </a:p>
          <a:p>
            <a:r>
              <a:rPr lang="en-US" dirty="0" smtClean="0"/>
              <a:t>Having difficulty giving or accepting help</a:t>
            </a:r>
          </a:p>
          <a:p>
            <a:r>
              <a:rPr lang="en-US" dirty="0" smtClean="0"/>
              <a:t>Inability to feel pleasure or have fun</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2059873647"/>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Stress</a:t>
            </a:r>
            <a:endParaRPr lang="en-US" dirty="0"/>
          </a:p>
        </p:txBody>
      </p:sp>
      <p:sp>
        <p:nvSpPr>
          <p:cNvPr id="3" name="Content Placeholder 2"/>
          <p:cNvSpPr>
            <a:spLocks noGrp="1"/>
          </p:cNvSpPr>
          <p:nvPr>
            <p:ph idx="1"/>
          </p:nvPr>
        </p:nvSpPr>
        <p:spPr/>
        <p:txBody>
          <a:bodyPr>
            <a:normAutofit lnSpcReduction="10000"/>
          </a:bodyPr>
          <a:lstStyle/>
          <a:p>
            <a:r>
              <a:rPr lang="en-US" b="1" i="1" dirty="0" smtClean="0"/>
              <a:t>YOUR BODY:</a:t>
            </a:r>
          </a:p>
          <a:p>
            <a:r>
              <a:rPr lang="en-US" dirty="0" smtClean="0"/>
              <a:t>Having stomachaches or diarrhea</a:t>
            </a:r>
          </a:p>
          <a:p>
            <a:r>
              <a:rPr lang="en-US" dirty="0" smtClean="0"/>
              <a:t>Having headaches and other pains</a:t>
            </a:r>
          </a:p>
          <a:p>
            <a:r>
              <a:rPr lang="en-US" dirty="0" smtClean="0"/>
              <a:t>Losing your appetite or eating too much</a:t>
            </a:r>
          </a:p>
          <a:p>
            <a:r>
              <a:rPr lang="en-US" dirty="0" smtClean="0"/>
              <a:t>Sweating or having chills</a:t>
            </a:r>
          </a:p>
          <a:p>
            <a:r>
              <a:rPr lang="en-US" dirty="0" smtClean="0"/>
              <a:t>Getting tremors or muscle twitches</a:t>
            </a:r>
          </a:p>
          <a:p>
            <a:r>
              <a:rPr lang="en-US" dirty="0" smtClean="0"/>
              <a:t>Being easily startled</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4086235617"/>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Stress</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smtClean="0"/>
              <a:t>YOUR EMOTIONS:</a:t>
            </a:r>
          </a:p>
          <a:p>
            <a:r>
              <a:rPr lang="en-US" dirty="0" smtClean="0"/>
              <a:t>Being anxious or fearful</a:t>
            </a:r>
          </a:p>
          <a:p>
            <a:r>
              <a:rPr lang="en-US" dirty="0" smtClean="0"/>
              <a:t>Feeling depressed</a:t>
            </a:r>
          </a:p>
          <a:p>
            <a:r>
              <a:rPr lang="en-US" dirty="0" smtClean="0"/>
              <a:t>Feeling guilty</a:t>
            </a:r>
          </a:p>
          <a:p>
            <a:r>
              <a:rPr lang="en-US" dirty="0" smtClean="0"/>
              <a:t>Feeling angry</a:t>
            </a:r>
          </a:p>
          <a:p>
            <a:r>
              <a:rPr lang="en-US" dirty="0" smtClean="0"/>
              <a:t>Feeling heroic, euphoric, or invulnerable</a:t>
            </a:r>
          </a:p>
          <a:p>
            <a:r>
              <a:rPr lang="en-US" dirty="0" smtClean="0"/>
              <a:t>Not caring about anything</a:t>
            </a:r>
          </a:p>
          <a:p>
            <a:r>
              <a:rPr lang="en-US" dirty="0" smtClean="0"/>
              <a:t>Feeling overwhelmed by sadness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425701"/>
            <a:ext cx="487363" cy="432299"/>
          </a:xfrm>
          <a:prstGeom prst="rect">
            <a:avLst/>
          </a:prstGeom>
        </p:spPr>
      </p:pic>
    </p:spTree>
    <p:extLst>
      <p:ext uri="{BB962C8B-B14F-4D97-AF65-F5344CB8AC3E}">
        <p14:creationId xmlns:p14="http://schemas.microsoft.com/office/powerpoint/2010/main" val="52015009"/>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Stress</a:t>
            </a:r>
            <a:endParaRPr lang="en-US" dirty="0"/>
          </a:p>
        </p:txBody>
      </p:sp>
      <p:sp>
        <p:nvSpPr>
          <p:cNvPr id="3" name="Content Placeholder 2"/>
          <p:cNvSpPr>
            <a:spLocks noGrp="1"/>
          </p:cNvSpPr>
          <p:nvPr>
            <p:ph idx="1"/>
          </p:nvPr>
        </p:nvSpPr>
        <p:spPr/>
        <p:txBody>
          <a:bodyPr>
            <a:normAutofit/>
          </a:bodyPr>
          <a:lstStyle/>
          <a:p>
            <a:r>
              <a:rPr lang="en-US" b="1" i="1" dirty="0" smtClean="0"/>
              <a:t>YOUR THINKING:</a:t>
            </a:r>
          </a:p>
          <a:p>
            <a:r>
              <a:rPr lang="en-US" dirty="0" smtClean="0"/>
              <a:t>Having trouble remembering things</a:t>
            </a:r>
          </a:p>
          <a:p>
            <a:r>
              <a:rPr lang="en-US" dirty="0" smtClean="0"/>
              <a:t>Feeling confused</a:t>
            </a:r>
          </a:p>
          <a:p>
            <a:r>
              <a:rPr lang="en-US" dirty="0" smtClean="0"/>
              <a:t>Having trouble thinking clearly and concentrating</a:t>
            </a:r>
          </a:p>
          <a:p>
            <a:r>
              <a:rPr lang="en-US" dirty="0" smtClean="0"/>
              <a:t>Having difficulty making decisions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2555907457"/>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How To Relieve Stress</a:t>
            </a:r>
            <a:endParaRPr lang="en-US" dirty="0"/>
          </a:p>
        </p:txBody>
      </p:sp>
      <p:sp>
        <p:nvSpPr>
          <p:cNvPr id="3" name="Content Placeholder 2"/>
          <p:cNvSpPr>
            <a:spLocks noGrp="1"/>
          </p:cNvSpPr>
          <p:nvPr>
            <p:ph idx="1"/>
          </p:nvPr>
        </p:nvSpPr>
        <p:spPr/>
        <p:txBody>
          <a:bodyPr>
            <a:normAutofit/>
          </a:bodyPr>
          <a:lstStyle/>
          <a:p>
            <a:r>
              <a:rPr lang="en-US" b="1" i="1" dirty="0" smtClean="0"/>
              <a:t>KEEP THINGS IN PRESPECTIVE: </a:t>
            </a:r>
            <a:r>
              <a:rPr lang="en-US" dirty="0"/>
              <a:t>Set limits on how much time you spend reading or watching news about the outbreak. You will want to stay up to date on news of the outbreak, particularly if you have loved ones in places where many people have gotten sick. But make sure to take time away from the news to focus on things in your life that are going well and that you can control. </a:t>
            </a:r>
            <a:endParaRPr lang="en-US" b="1" i="1"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568911741"/>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Symptoms</a:t>
            </a:r>
            <a:endParaRPr lang="en-US" dirty="0"/>
          </a:p>
        </p:txBody>
      </p:sp>
      <p:sp>
        <p:nvSpPr>
          <p:cNvPr id="3" name="Content Placeholder 2"/>
          <p:cNvSpPr>
            <a:spLocks noGrp="1"/>
          </p:cNvSpPr>
          <p:nvPr>
            <p:ph idx="1"/>
          </p:nvPr>
        </p:nvSpPr>
        <p:spPr/>
        <p:txBody>
          <a:bodyPr>
            <a:normAutofit lnSpcReduction="10000"/>
          </a:bodyPr>
          <a:lstStyle/>
          <a:p>
            <a:r>
              <a:rPr lang="en-US" dirty="0" smtClean="0"/>
              <a:t>Symptoms are similar to respiratory infection and may include:</a:t>
            </a:r>
            <a:endParaRPr lang="en-US" dirty="0"/>
          </a:p>
          <a:p>
            <a:r>
              <a:rPr lang="en-US" b="1" dirty="0" smtClean="0"/>
              <a:t>Fever</a:t>
            </a:r>
            <a:endParaRPr lang="en-US" b="1" dirty="0"/>
          </a:p>
          <a:p>
            <a:r>
              <a:rPr lang="en-US" b="1" dirty="0" smtClean="0"/>
              <a:t>Cough</a:t>
            </a:r>
            <a:endParaRPr lang="en-US" b="1" dirty="0"/>
          </a:p>
          <a:p>
            <a:r>
              <a:rPr lang="en-US" b="1" dirty="0" smtClean="0"/>
              <a:t>Shortness of breath</a:t>
            </a:r>
          </a:p>
          <a:p>
            <a:pPr marL="0" indent="0">
              <a:buNone/>
            </a:pPr>
            <a:r>
              <a:rPr lang="en-US" dirty="0" smtClean="0"/>
              <a:t>Some people – Usually the elderly, the young or the immunocompromised may experience more severe symptoms, such as pneumonia, severe acute </a:t>
            </a:r>
            <a:r>
              <a:rPr lang="en-US" dirty="0" smtClean="0"/>
              <a:t>respiratory </a:t>
            </a:r>
            <a:r>
              <a:rPr lang="en-US" dirty="0" smtClean="0"/>
              <a:t>syndrome, kidney failure or even death.</a:t>
            </a:r>
          </a:p>
          <a:p>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1808066716"/>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How To Relieve Stress</a:t>
            </a:r>
            <a:endParaRPr lang="en-US" dirty="0"/>
          </a:p>
        </p:txBody>
      </p:sp>
      <p:sp>
        <p:nvSpPr>
          <p:cNvPr id="3" name="Content Placeholder 2"/>
          <p:cNvSpPr>
            <a:spLocks noGrp="1"/>
          </p:cNvSpPr>
          <p:nvPr>
            <p:ph idx="1"/>
          </p:nvPr>
        </p:nvSpPr>
        <p:spPr/>
        <p:txBody>
          <a:bodyPr>
            <a:normAutofit/>
          </a:bodyPr>
          <a:lstStyle/>
          <a:p>
            <a:r>
              <a:rPr lang="en-US" b="1" i="1" dirty="0" smtClean="0"/>
              <a:t>GET  THE FACTS: </a:t>
            </a:r>
            <a:r>
              <a:rPr lang="en-US" dirty="0"/>
              <a:t>Find people and resources you can depend on for accurate health information. Learn from them about the outbreak and how you can protect yourself against illness, if you are at risk. You may turn to your family doctor, a state or local health department, U.S. government agencies, or an international organization. Check out the sidebar on the next page for links to good sources of information about infectious disease outbreaks.</a:t>
            </a:r>
            <a:endParaRPr lang="en-US" b="1" i="1"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1590050088"/>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How To Relieve Stress</a:t>
            </a:r>
            <a:endParaRPr lang="en-US" dirty="0"/>
          </a:p>
        </p:txBody>
      </p:sp>
      <p:sp>
        <p:nvSpPr>
          <p:cNvPr id="3" name="Content Placeholder 2"/>
          <p:cNvSpPr>
            <a:spLocks noGrp="1"/>
          </p:cNvSpPr>
          <p:nvPr>
            <p:ph idx="1"/>
          </p:nvPr>
        </p:nvSpPr>
        <p:spPr/>
        <p:txBody>
          <a:bodyPr>
            <a:normAutofit/>
          </a:bodyPr>
          <a:lstStyle/>
          <a:p>
            <a:r>
              <a:rPr lang="en-US" b="1" i="1" dirty="0" smtClean="0"/>
              <a:t>KEEP YOURSELF HEALTHY:</a:t>
            </a:r>
          </a:p>
          <a:p>
            <a:r>
              <a:rPr lang="en-US" dirty="0" smtClean="0"/>
              <a:t>Eat healthy foods, and drink water</a:t>
            </a:r>
          </a:p>
          <a:p>
            <a:r>
              <a:rPr lang="en-US" dirty="0" smtClean="0"/>
              <a:t>Avoid excessive amounts of caffeine and alcohol</a:t>
            </a:r>
          </a:p>
          <a:p>
            <a:r>
              <a:rPr lang="en-US" dirty="0" smtClean="0"/>
              <a:t>Do not use tobacco or illegal drugs</a:t>
            </a:r>
          </a:p>
          <a:p>
            <a:r>
              <a:rPr lang="en-US" dirty="0" smtClean="0"/>
              <a:t>Get enough sleep and rest</a:t>
            </a:r>
          </a:p>
          <a:p>
            <a:r>
              <a:rPr lang="en-US" dirty="0" smtClean="0"/>
              <a:t>Get Physical exercise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2317547228"/>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How To Relieve Stress</a:t>
            </a:r>
            <a:endParaRPr lang="en-US" dirty="0"/>
          </a:p>
        </p:txBody>
      </p:sp>
      <p:sp>
        <p:nvSpPr>
          <p:cNvPr id="3" name="Content Placeholder 2"/>
          <p:cNvSpPr>
            <a:spLocks noGrp="1"/>
          </p:cNvSpPr>
          <p:nvPr>
            <p:ph idx="1"/>
          </p:nvPr>
        </p:nvSpPr>
        <p:spPr/>
        <p:txBody>
          <a:bodyPr>
            <a:normAutofit fontScale="92500"/>
          </a:bodyPr>
          <a:lstStyle/>
          <a:p>
            <a:r>
              <a:rPr lang="en-US" b="1" i="1" dirty="0" smtClean="0"/>
              <a:t>USE PRACTICAL WAYS TO RELAX:</a:t>
            </a:r>
          </a:p>
          <a:p>
            <a:r>
              <a:rPr lang="en-US" dirty="0"/>
              <a:t>Relax your body often by doing things that work for you—take deep breaths, stretch, meditate, wash your face and hands, or engage in pleasurable hobbies</a:t>
            </a:r>
            <a:r>
              <a:rPr lang="en-US" dirty="0" smtClean="0"/>
              <a:t>.</a:t>
            </a:r>
          </a:p>
          <a:p>
            <a:r>
              <a:rPr lang="en-US" dirty="0"/>
              <a:t>Pace yourself between stressful activities, and do a fun thing after a hard </a:t>
            </a:r>
            <a:r>
              <a:rPr lang="en-US" dirty="0" smtClean="0"/>
              <a:t>task</a:t>
            </a:r>
          </a:p>
          <a:p>
            <a:r>
              <a:rPr lang="en-US" dirty="0"/>
              <a:t>Use time off to relax—eat a good meal, read, listen to music, take a bath, or talk to </a:t>
            </a:r>
            <a:r>
              <a:rPr lang="en-US" dirty="0" smtClean="0"/>
              <a:t>family</a:t>
            </a:r>
          </a:p>
          <a:p>
            <a:r>
              <a:rPr lang="en-US" dirty="0"/>
              <a:t>Talk about your feelings to loved ones and friends often.</a:t>
            </a:r>
            <a:endParaRPr lang="en-US"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2924526746"/>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How To Relieve Stress</a:t>
            </a:r>
            <a:endParaRPr lang="en-US" dirty="0"/>
          </a:p>
        </p:txBody>
      </p:sp>
      <p:sp>
        <p:nvSpPr>
          <p:cNvPr id="3" name="Content Placeholder 2"/>
          <p:cNvSpPr>
            <a:spLocks noGrp="1"/>
          </p:cNvSpPr>
          <p:nvPr>
            <p:ph idx="1"/>
          </p:nvPr>
        </p:nvSpPr>
        <p:spPr/>
        <p:txBody>
          <a:bodyPr>
            <a:normAutofit fontScale="77500" lnSpcReduction="20000"/>
          </a:bodyPr>
          <a:lstStyle/>
          <a:p>
            <a:r>
              <a:rPr lang="en-US" b="1" i="1" dirty="0" smtClean="0"/>
              <a:t>PAY ATTENTION TO YOUR BODY, FEELINGS, AND SPIRIT:</a:t>
            </a:r>
          </a:p>
          <a:p>
            <a:r>
              <a:rPr lang="en-US" dirty="0" smtClean="0"/>
              <a:t>Recognize and </a:t>
            </a:r>
            <a:r>
              <a:rPr lang="en-US" dirty="0"/>
              <a:t>heed early warning signs of stress</a:t>
            </a:r>
            <a:r>
              <a:rPr lang="en-US" dirty="0" smtClean="0"/>
              <a:t>.</a:t>
            </a:r>
          </a:p>
          <a:p>
            <a:r>
              <a:rPr lang="en-US" dirty="0"/>
              <a:t>Recognize how your own past experiences affect your way of thinking and feeling about this event, and think of how you handled your thoughts, emotions, and behavior around past events</a:t>
            </a:r>
            <a:r>
              <a:rPr lang="en-US" dirty="0" smtClean="0"/>
              <a:t>.</a:t>
            </a:r>
          </a:p>
          <a:p>
            <a:r>
              <a:rPr lang="en-US" dirty="0"/>
              <a:t>Know that feeling stressed, depressed, guilty, or angry is common after an event like an infectious disease outbreak, even when it does not directly threaten you</a:t>
            </a:r>
            <a:r>
              <a:rPr lang="en-US" dirty="0" smtClean="0"/>
              <a:t>.</a:t>
            </a:r>
          </a:p>
          <a:p>
            <a:r>
              <a:rPr lang="en-US" dirty="0"/>
              <a:t>Connect with others who may be experiencing stress about the outbreak. Talk about your feelings about the outbreak, share reliable health information, and enjoy conversation unrelated to the outbreak, to remind yourself of the many important and positive things in your lives.</a:t>
            </a:r>
            <a:endParaRPr lang="en-US" dirty="0" smtClean="0"/>
          </a:p>
          <a:p>
            <a:r>
              <a:rPr lang="en-US" dirty="0"/>
              <a:t>Take time to renew your spirit through meditation, prayer, or helping others in need.</a:t>
            </a:r>
            <a:endParaRPr lang="en-US"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888147080"/>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 </a:t>
            </a:r>
            <a:endParaRPr lang="en-US" dirty="0"/>
          </a:p>
        </p:txBody>
      </p:sp>
      <p:sp>
        <p:nvSpPr>
          <p:cNvPr id="3" name="Content Placeholder 2"/>
          <p:cNvSpPr>
            <a:spLocks noGrp="1"/>
          </p:cNvSpPr>
          <p:nvPr>
            <p:ph idx="1"/>
          </p:nvPr>
        </p:nvSpPr>
        <p:spPr/>
        <p:txBody>
          <a:bodyPr>
            <a:normAutofit lnSpcReduction="10000"/>
          </a:bodyPr>
          <a:lstStyle/>
          <a:p>
            <a:r>
              <a:rPr lang="en-US" dirty="0"/>
              <a:t>SAMHSA’s Disaster Distress Helpline Toll-Free: 1-800-985-5990 (English and </a:t>
            </a:r>
            <a:r>
              <a:rPr lang="en-US" dirty="0"/>
              <a:t>E</a:t>
            </a:r>
            <a:r>
              <a:rPr lang="en-US" dirty="0" smtClean="0"/>
              <a:t>spañol</a:t>
            </a:r>
            <a:r>
              <a:rPr lang="en-US" dirty="0"/>
              <a:t>) </a:t>
            </a:r>
            <a:endParaRPr lang="en-US" dirty="0" smtClean="0"/>
          </a:p>
          <a:p>
            <a:r>
              <a:rPr lang="en-US" dirty="0" smtClean="0"/>
              <a:t>SMS</a:t>
            </a:r>
            <a:r>
              <a:rPr lang="en-US" dirty="0"/>
              <a:t>: Text </a:t>
            </a:r>
            <a:r>
              <a:rPr lang="en-US" dirty="0"/>
              <a:t>TalkWithUs</a:t>
            </a:r>
            <a:r>
              <a:rPr lang="en-US" dirty="0"/>
              <a:t> to 66746 </a:t>
            </a:r>
            <a:endParaRPr lang="en-US" dirty="0" smtClean="0"/>
          </a:p>
          <a:p>
            <a:r>
              <a:rPr lang="en-US" dirty="0" smtClean="0"/>
              <a:t>SMS </a:t>
            </a:r>
            <a:r>
              <a:rPr lang="en-US" dirty="0" smtClean="0"/>
              <a:t>(</a:t>
            </a:r>
            <a:r>
              <a:rPr lang="en-US" dirty="0"/>
              <a:t>E</a:t>
            </a:r>
            <a:r>
              <a:rPr lang="en-US" dirty="0" smtClean="0"/>
              <a:t>spañol</a:t>
            </a:r>
            <a:r>
              <a:rPr lang="en-US" dirty="0"/>
              <a:t>): “</a:t>
            </a:r>
            <a:r>
              <a:rPr lang="en-US" dirty="0"/>
              <a:t>Hablanos</a:t>
            </a:r>
            <a:r>
              <a:rPr lang="en-US" dirty="0"/>
              <a:t>” al 66746 </a:t>
            </a:r>
            <a:endParaRPr lang="en-US" dirty="0" smtClean="0"/>
          </a:p>
          <a:p>
            <a:r>
              <a:rPr lang="en-US" dirty="0" smtClean="0"/>
              <a:t>TTY</a:t>
            </a:r>
            <a:r>
              <a:rPr lang="en-US" dirty="0"/>
              <a:t>: 1-800-846-8517 </a:t>
            </a:r>
            <a:endParaRPr lang="en-US" dirty="0" smtClean="0"/>
          </a:p>
          <a:p>
            <a:r>
              <a:rPr lang="en-US" dirty="0" smtClean="0"/>
              <a:t>Website </a:t>
            </a:r>
            <a:r>
              <a:rPr lang="en-US" dirty="0"/>
              <a:t>(English): http://www.disasterdistress.samhsa.gov </a:t>
            </a:r>
            <a:endParaRPr lang="en-US" dirty="0" smtClean="0"/>
          </a:p>
          <a:p>
            <a:r>
              <a:rPr lang="en-US" dirty="0" smtClean="0"/>
              <a:t>Website </a:t>
            </a:r>
            <a:r>
              <a:rPr lang="en-US" dirty="0" smtClean="0"/>
              <a:t>(</a:t>
            </a:r>
            <a:r>
              <a:rPr lang="en-US" dirty="0"/>
              <a:t>E</a:t>
            </a:r>
            <a:r>
              <a:rPr lang="en-US" dirty="0" smtClean="0"/>
              <a:t>spañol</a:t>
            </a:r>
            <a:r>
              <a:rPr lang="en-US" dirty="0"/>
              <a:t>): http://www.disasterdistress.samhsa.gov/ espanol.aspx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4252942727"/>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 </a:t>
            </a:r>
            <a:endParaRPr lang="en-US" dirty="0"/>
          </a:p>
        </p:txBody>
      </p:sp>
      <p:sp>
        <p:nvSpPr>
          <p:cNvPr id="3" name="Content Placeholder 2"/>
          <p:cNvSpPr>
            <a:spLocks noGrp="1"/>
          </p:cNvSpPr>
          <p:nvPr>
            <p:ph idx="1"/>
          </p:nvPr>
        </p:nvSpPr>
        <p:spPr/>
        <p:txBody>
          <a:bodyPr>
            <a:normAutofit/>
          </a:bodyPr>
          <a:lstStyle/>
          <a:p>
            <a:r>
              <a:rPr lang="en-US" dirty="0"/>
              <a:t>SAMHSA’s National Helpline Toll-Free: 1-800-662-HELP (24/7/365 Treatment Referral Information Service in English and </a:t>
            </a:r>
            <a:r>
              <a:rPr lang="en-US" dirty="0"/>
              <a:t>E</a:t>
            </a:r>
            <a:r>
              <a:rPr lang="en-US" dirty="0" smtClean="0"/>
              <a:t>spañol</a:t>
            </a:r>
            <a:r>
              <a:rPr lang="en-US" dirty="0"/>
              <a:t>) </a:t>
            </a:r>
            <a:endParaRPr lang="en-US" dirty="0" smtClean="0"/>
          </a:p>
          <a:p>
            <a:r>
              <a:rPr lang="en-US" dirty="0" smtClean="0"/>
              <a:t>Website</a:t>
            </a:r>
            <a:r>
              <a:rPr lang="en-US" dirty="0"/>
              <a:t>: http://www.samhsa.gov/find-help/national-helpline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3404315386"/>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a:t>
            </a:r>
            <a:endParaRPr lang="en-US" dirty="0"/>
          </a:p>
        </p:txBody>
      </p:sp>
      <p:sp>
        <p:nvSpPr>
          <p:cNvPr id="3" name="Content Placeholder 2"/>
          <p:cNvSpPr>
            <a:spLocks noGrp="1"/>
          </p:cNvSpPr>
          <p:nvPr>
            <p:ph idx="1"/>
          </p:nvPr>
        </p:nvSpPr>
        <p:spPr/>
        <p:txBody>
          <a:bodyPr>
            <a:normAutofit lnSpcReduction="10000"/>
          </a:bodyPr>
          <a:lstStyle/>
          <a:p>
            <a:r>
              <a:rPr lang="en-US" dirty="0"/>
              <a:t>National Suicide Prevention Lifeline </a:t>
            </a:r>
            <a:endParaRPr lang="en-US" dirty="0" smtClean="0"/>
          </a:p>
          <a:p>
            <a:r>
              <a:rPr lang="en-US" dirty="0" smtClean="0"/>
              <a:t>Toll-Free </a:t>
            </a:r>
            <a:r>
              <a:rPr lang="en-US" dirty="0"/>
              <a:t>(English): 1-800-273-TALK (8255) </a:t>
            </a:r>
            <a:endParaRPr lang="en-US" dirty="0" smtClean="0"/>
          </a:p>
          <a:p>
            <a:r>
              <a:rPr lang="en-US" dirty="0" smtClean="0"/>
              <a:t>Toll-Free </a:t>
            </a:r>
            <a:r>
              <a:rPr lang="en-US" dirty="0"/>
              <a:t>(</a:t>
            </a:r>
            <a:r>
              <a:rPr lang="en-US" dirty="0"/>
              <a:t>español</a:t>
            </a:r>
            <a:r>
              <a:rPr lang="en-US" dirty="0"/>
              <a:t>): 1-888-628-9454 </a:t>
            </a:r>
            <a:endParaRPr lang="en-US" dirty="0" smtClean="0"/>
          </a:p>
          <a:p>
            <a:r>
              <a:rPr lang="en-US" dirty="0" smtClean="0"/>
              <a:t>TTY</a:t>
            </a:r>
            <a:r>
              <a:rPr lang="en-US" dirty="0"/>
              <a:t>: 1-800-799-4TTY (4889) </a:t>
            </a:r>
            <a:endParaRPr lang="en-US" dirty="0" smtClean="0"/>
          </a:p>
          <a:p>
            <a:r>
              <a:rPr lang="en-US" dirty="0" smtClean="0"/>
              <a:t>Website </a:t>
            </a:r>
            <a:r>
              <a:rPr lang="en-US" dirty="0"/>
              <a:t>(English): http://www.suicidepreventionlifeline.org </a:t>
            </a:r>
            <a:endParaRPr lang="en-US" dirty="0" smtClean="0"/>
          </a:p>
          <a:p>
            <a:r>
              <a:rPr lang="en-US" dirty="0" smtClean="0"/>
              <a:t>Website </a:t>
            </a:r>
            <a:r>
              <a:rPr lang="en-US" dirty="0"/>
              <a:t>(</a:t>
            </a:r>
            <a:r>
              <a:rPr lang="en-US" dirty="0"/>
              <a:t>español</a:t>
            </a:r>
            <a:r>
              <a:rPr lang="en-US" dirty="0"/>
              <a:t>): http://www.suicidepreventionlifeline.org/ </a:t>
            </a:r>
            <a:r>
              <a:rPr lang="en-US" dirty="0"/>
              <a:t>gethelp</a:t>
            </a:r>
            <a:r>
              <a:rPr lang="en-US" dirty="0"/>
              <a:t>/spanish.aspx</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4004936189"/>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a:t>
            </a:r>
            <a:endParaRPr lang="en-US" dirty="0"/>
          </a:p>
        </p:txBody>
      </p:sp>
      <p:sp>
        <p:nvSpPr>
          <p:cNvPr id="3" name="Content Placeholder 2"/>
          <p:cNvSpPr>
            <a:spLocks noGrp="1"/>
          </p:cNvSpPr>
          <p:nvPr>
            <p:ph idx="1"/>
          </p:nvPr>
        </p:nvSpPr>
        <p:spPr/>
        <p:txBody>
          <a:bodyPr>
            <a:normAutofit/>
          </a:bodyPr>
          <a:lstStyle/>
          <a:p>
            <a:r>
              <a:rPr lang="en-US" dirty="0"/>
              <a:t>SAMHSA Disaster Technical Assistance Center </a:t>
            </a:r>
            <a:endParaRPr lang="en-US" dirty="0" smtClean="0"/>
          </a:p>
          <a:p>
            <a:r>
              <a:rPr lang="en-US" dirty="0" smtClean="0"/>
              <a:t>Toll-Free</a:t>
            </a:r>
            <a:r>
              <a:rPr lang="en-US" dirty="0"/>
              <a:t>: 1-800-308-3515 </a:t>
            </a:r>
            <a:endParaRPr lang="en-US" dirty="0" smtClean="0"/>
          </a:p>
          <a:p>
            <a:r>
              <a:rPr lang="en-US" dirty="0" smtClean="0"/>
              <a:t>Email</a:t>
            </a:r>
            <a:r>
              <a:rPr lang="en-US" dirty="0"/>
              <a:t>: DTAC@samhsa.hhs.gov </a:t>
            </a:r>
            <a:endParaRPr lang="en-US" dirty="0" smtClean="0"/>
          </a:p>
          <a:p>
            <a:r>
              <a:rPr lang="en-US" dirty="0" smtClean="0"/>
              <a:t>Website</a:t>
            </a:r>
            <a:r>
              <a:rPr lang="en-US" dirty="0"/>
              <a:t>: http://www.samhsa.gov/dtac</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2007191232"/>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I think I was exposed to COVID-19?</a:t>
            </a:r>
            <a:endParaRPr lang="en-US" dirty="0"/>
          </a:p>
        </p:txBody>
      </p:sp>
      <p:sp>
        <p:nvSpPr>
          <p:cNvPr id="3" name="Content Placeholder 2"/>
          <p:cNvSpPr>
            <a:spLocks noGrp="1"/>
          </p:cNvSpPr>
          <p:nvPr>
            <p:ph idx="1"/>
          </p:nvPr>
        </p:nvSpPr>
        <p:spPr/>
        <p:txBody>
          <a:bodyPr/>
          <a:lstStyle/>
          <a:p>
            <a:r>
              <a:rPr lang="en-US" dirty="0" smtClean="0"/>
              <a:t>If you believe you may have been exposed to COVID-19, it is recommended you avoid public places, including public transportation. Call your primary care provider immediately to ask for guidance.</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50" y="6370637"/>
            <a:ext cx="487363" cy="487363"/>
          </a:xfrm>
          <a:prstGeom prst="rect">
            <a:avLst/>
          </a:prstGeom>
        </p:spPr>
      </p:pic>
    </p:spTree>
    <p:extLst>
      <p:ext uri="{BB962C8B-B14F-4D97-AF65-F5344CB8AC3E}">
        <p14:creationId xmlns:p14="http://schemas.microsoft.com/office/powerpoint/2010/main" val="2998270043"/>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treatment for COVID-19?</a:t>
            </a:r>
            <a:endParaRPr lang="en-US" dirty="0"/>
          </a:p>
        </p:txBody>
      </p:sp>
      <p:sp>
        <p:nvSpPr>
          <p:cNvPr id="3" name="Content Placeholder 2"/>
          <p:cNvSpPr>
            <a:spLocks noGrp="1"/>
          </p:cNvSpPr>
          <p:nvPr>
            <p:ph idx="1"/>
          </p:nvPr>
        </p:nvSpPr>
        <p:spPr/>
        <p:txBody>
          <a:bodyPr/>
          <a:lstStyle/>
          <a:p>
            <a:r>
              <a:rPr lang="en-US" dirty="0" smtClean="0"/>
              <a:t>At present, there is no specific treatment or vaccine for COVID-19 and diagnostic testing for the virus is currently being conducted only at the CDC labs. Please speak to your provider about whether or not you need testing. Supportive care for affected individuals may include hydration, supplemental oxygen or mechanical ventilation for severe illness.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033" y="6370637"/>
            <a:ext cx="487363" cy="487363"/>
          </a:xfrm>
          <a:prstGeom prst="rect">
            <a:avLst/>
          </a:prstGeom>
        </p:spPr>
      </p:pic>
    </p:spTree>
    <p:extLst>
      <p:ext uri="{BB962C8B-B14F-4D97-AF65-F5344CB8AC3E}">
        <p14:creationId xmlns:p14="http://schemas.microsoft.com/office/powerpoint/2010/main" val="2886867431"/>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 protect myself from COVID-19?</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Until there are more answers you are advised to follow good prevention practices including:</a:t>
            </a:r>
          </a:p>
          <a:p>
            <a:r>
              <a:rPr lang="en-US" dirty="0" smtClean="0"/>
              <a:t>Washing your hands frequently with soap and water for 20 seconds or using alcohol-based hand sanitizer with at least 50% alcohol  if soap and water are not available.</a:t>
            </a:r>
          </a:p>
          <a:p>
            <a:r>
              <a:rPr lang="en-US" dirty="0" smtClean="0"/>
              <a:t>Avoid touching your eyes, nose and mouth with unwashed hands.</a:t>
            </a:r>
          </a:p>
          <a:p>
            <a:r>
              <a:rPr lang="en-US" dirty="0" smtClean="0"/>
              <a:t>Avoid close contact with people who are sick</a:t>
            </a:r>
          </a:p>
          <a:p>
            <a:r>
              <a:rPr lang="en-US" dirty="0" smtClean="0"/>
              <a:t>Clean and disinfect frequently touched surfaces, like your phone or computer.</a:t>
            </a:r>
          </a:p>
          <a:p>
            <a:r>
              <a:rPr lang="en-US" dirty="0" smtClean="0"/>
              <a:t>Cover your nose and mouth with a tissue when you cough or sneeze then throw the tissue in the trash.</a:t>
            </a:r>
          </a:p>
          <a:p>
            <a:r>
              <a:rPr lang="en-US" dirty="0" smtClean="0"/>
              <a:t>Stay home if you are ill (except to visit a health care professional) and avoid close contact with others.</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61557038"/>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Taking Care of Your Behavioral Health</a:t>
            </a:r>
            <a:endParaRPr lang="en-US" dirty="0"/>
          </a:p>
        </p:txBody>
      </p:sp>
      <p:sp>
        <p:nvSpPr>
          <p:cNvPr id="3" name="Subtitle 2"/>
          <p:cNvSpPr>
            <a:spLocks noGrp="1"/>
          </p:cNvSpPr>
          <p:nvPr>
            <p:ph type="subTitle" idx="1"/>
          </p:nvPr>
        </p:nvSpPr>
        <p:spPr/>
        <p:txBody>
          <a:bodyPr/>
          <a:lstStyle/>
          <a:p>
            <a:r>
              <a:rPr lang="en-US" dirty="0" smtClean="0"/>
              <a:t>Tips for social distancing, quarantine, and isolation during an infectious disease outbreak.</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370637"/>
            <a:ext cx="487363" cy="487363"/>
          </a:xfrm>
          <a:prstGeom prst="rect">
            <a:avLst/>
          </a:prstGeom>
        </p:spPr>
      </p:pic>
    </p:spTree>
    <p:extLst>
      <p:ext uri="{BB962C8B-B14F-4D97-AF65-F5344CB8AC3E}">
        <p14:creationId xmlns:p14="http://schemas.microsoft.com/office/powerpoint/2010/main" val="1970967473"/>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Social Distancing?</a:t>
            </a:r>
            <a:endParaRPr lang="en-US" dirty="0"/>
          </a:p>
        </p:txBody>
      </p:sp>
      <p:sp>
        <p:nvSpPr>
          <p:cNvPr id="3" name="Content Placeholder 2"/>
          <p:cNvSpPr>
            <a:spLocks noGrp="1"/>
          </p:cNvSpPr>
          <p:nvPr>
            <p:ph idx="1"/>
          </p:nvPr>
        </p:nvSpPr>
        <p:spPr/>
        <p:txBody>
          <a:bodyPr/>
          <a:lstStyle/>
          <a:p>
            <a:r>
              <a:rPr lang="en-US" dirty="0"/>
              <a:t>Social distancing is a way to keep people from interacting closely or frequently enough to spread an infectious disease. Schools and other gathering places such as movie theaters may close, and sports events and religious services may be cancelled.</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742" y="6319612"/>
            <a:ext cx="487363" cy="487363"/>
          </a:xfrm>
          <a:prstGeom prst="rect">
            <a:avLst/>
          </a:prstGeom>
        </p:spPr>
      </p:pic>
    </p:spTree>
    <p:extLst>
      <p:ext uri="{BB962C8B-B14F-4D97-AF65-F5344CB8AC3E}">
        <p14:creationId xmlns:p14="http://schemas.microsoft.com/office/powerpoint/2010/main" val="194111754"/>
      </p:ext>
    </p:extLst>
  </p:cSld>
  <p:clrMapOvr>
    <a:masterClrMapping/>
  </p:clrMapOvr>
  <mc:AlternateContent xmlns:mc="http://schemas.openxmlformats.org/markup-compatibility/2006">
    <mc:Choice xmlns:p14="http://schemas.microsoft.com/office/powerpoint/2010/main" Requires="p14">
      <p:transition spd="slow" p14:dur="2000" advClick="0" advTm="120000"/>
    </mc:Choice>
    <mc:Fallback>
      <p:transition spd="slow" advClick="0"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119</TotalTime>
  <Words>4011</Words>
  <Application>Microsoft Office PowerPoint</Application>
  <PresentationFormat>Widescreen</PresentationFormat>
  <Paragraphs>222</Paragraphs>
  <Slides>47</Slides>
  <Notes>0</Notes>
  <HiddenSlides>0</HiddenSlides>
  <MMClips>46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Garamond</vt:lpstr>
      <vt:lpstr>Organic</vt:lpstr>
      <vt:lpstr>Corona Virus And How To Protect Yourself</vt:lpstr>
      <vt:lpstr>What is the Coronavirus?</vt:lpstr>
      <vt:lpstr>Coronavirus 2019 (COVID-19): What you need to know</vt:lpstr>
      <vt:lpstr>COVID-19 Symptoms</vt:lpstr>
      <vt:lpstr>What if I think I was exposed to COVID-19?</vt:lpstr>
      <vt:lpstr>Is there a treatment for COVID-19?</vt:lpstr>
      <vt:lpstr>How can I protect myself from COVID-19?</vt:lpstr>
      <vt:lpstr>Taking Care of Your Behavioral Health</vt:lpstr>
      <vt:lpstr>What is Social Distancing?</vt:lpstr>
      <vt:lpstr>What Is Quarantine?</vt:lpstr>
      <vt:lpstr>What Is Isolation?</vt:lpstr>
      <vt:lpstr>What To Expect: Typical Reactions</vt:lpstr>
      <vt:lpstr>What To Expect: Typical Reactions (Cont..)</vt:lpstr>
      <vt:lpstr>Ways To Support Yourself During Social Distancing, Quarantine, and Isolation</vt:lpstr>
      <vt:lpstr>Ways To Support Yourself During Social Distancing, Quarantine, and Isolation (Cont..)</vt:lpstr>
      <vt:lpstr>Ways To Support Yourself During Social Distancing, Quarantine, and Isolation (Cont..)</vt:lpstr>
      <vt:lpstr>Ways To Support Yourself During Social Distancing, Quarantine, and Isolation (Cont..)</vt:lpstr>
      <vt:lpstr>Ways To Support Yourself During Social Distancing, Quarantine, and Isolation (Cont..)</vt:lpstr>
      <vt:lpstr>Ways To Support Yourself During Social Distancing, Quarantine, and Isolation (Cont..)</vt:lpstr>
      <vt:lpstr>Ways To Support Yourself During Social Distancing, Quarantine, and Isolation (Cont..)</vt:lpstr>
      <vt:lpstr>After Social Distancing, Quarantine, or Isolation</vt:lpstr>
      <vt:lpstr>Talking With Children</vt:lpstr>
      <vt:lpstr>What You Should Know</vt:lpstr>
      <vt:lpstr>Possible Reactions to an Infectious Disease Outbreak</vt:lpstr>
      <vt:lpstr>Possible Reactions to an Infectious Disease Outbreak</vt:lpstr>
      <vt:lpstr>Possible Reactions to an Infectious Disease Outbreak</vt:lpstr>
      <vt:lpstr>How Parents, Caregivers, and Teachers can support children in managing their responses to Infectious Disease Outbreaks </vt:lpstr>
      <vt:lpstr>Tips for Talking With Children and Youth of Different Age Groups During an Infectious Disease Outbreak </vt:lpstr>
      <vt:lpstr>Tips for Talking With Children and Youth of Different Age Groups During an Infectious Disease Outbreak </vt:lpstr>
      <vt:lpstr>Tips for Talking With Children and Youth of Different Age Groups During an Infectious Disease Outbreak </vt:lpstr>
      <vt:lpstr>Coping with Stress During Infectious Disease Outbreaks</vt:lpstr>
      <vt:lpstr>What You Should Know </vt:lpstr>
      <vt:lpstr>Know the Signs of Stress </vt:lpstr>
      <vt:lpstr>Signs of Stress</vt:lpstr>
      <vt:lpstr>Signs of Stress</vt:lpstr>
      <vt:lpstr>Signs of Stress</vt:lpstr>
      <vt:lpstr>Signs of Stress</vt:lpstr>
      <vt:lpstr>Signs of Stress</vt:lpstr>
      <vt:lpstr>Know How To Relieve Stress</vt:lpstr>
      <vt:lpstr>Know How To Relieve Stress</vt:lpstr>
      <vt:lpstr>Know How To Relieve Stress</vt:lpstr>
      <vt:lpstr>Know How To Relieve Stress</vt:lpstr>
      <vt:lpstr>Know How To Relieve Stress</vt:lpstr>
      <vt:lpstr>Helpful Resources </vt:lpstr>
      <vt:lpstr>Helpful Resources </vt:lpstr>
      <vt:lpstr>Helpful Resources</vt:lpstr>
      <vt:lpstr>Helpful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 Virus And How To Protect Yourself</dc:title>
  <dc:creator>Nathaniel Stephey</dc:creator>
  <cp:lastModifiedBy>Nathaniel Stephey</cp:lastModifiedBy>
  <cp:revision>14</cp:revision>
  <dcterms:created xsi:type="dcterms:W3CDTF">2020-03-03T20:00:21Z</dcterms:created>
  <dcterms:modified xsi:type="dcterms:W3CDTF">2020-03-04T14:30:35Z</dcterms:modified>
</cp:coreProperties>
</file>