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97" r:id="rId1"/>
  </p:sldMasterIdLst>
  <p:sldIdLst>
    <p:sldId id="256" r:id="rId2"/>
    <p:sldId id="262" r:id="rId3"/>
    <p:sldId id="258" r:id="rId4"/>
    <p:sldId id="264" r:id="rId5"/>
    <p:sldId id="261" r:id="rId6"/>
    <p:sldId id="266" r:id="rId7"/>
    <p:sldId id="267" r:id="rId8"/>
    <p:sldId id="268" r:id="rId9"/>
    <p:sldId id="269" r:id="rId10"/>
    <p:sldId id="271" r:id="rId11"/>
    <p:sldId id="27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11/22/2019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7963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B482E8-6E0E-1B4F-B1FD-C69DB9E858D9}" type="datetimeFigureOut">
              <a:rPr lang="en-US" smtClean="0"/>
              <a:pPr/>
              <a:t>11/22/2019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574756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11/22/2019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9845970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09B482E8-6E0E-1B4F-B1FD-C69DB9E858D9}" type="datetimeFigureOut">
              <a:rPr lang="en-US" smtClean="0"/>
              <a:pPr/>
              <a:t>11/22/2019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5105638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11/22/2019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714075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11/22/2019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09861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11/22/2019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44254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11/22/2019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97809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11/22/2019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92143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11/22/2019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16656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11/22/2019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85699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11/22/2019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8335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11/22/2019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55412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smtClean="0"/>
              <a:pPr/>
              <a:t>11/22/2019</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7705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smtClean="0"/>
              <a:pPr/>
              <a:t>11/22/2019</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04801227"/>
      </p:ext>
    </p:extLst>
  </p:cSld>
  <p:clrMap bg1="dk1" tx1="lt1" bg2="dk2" tx2="lt2" accent1="accent1" accent2="accent2" accent3="accent3" accent4="accent4" accent5="accent5" accent6="accent6" hlink="hlink" folHlink="folHlink"/>
  <p:sldLayoutIdLst>
    <p:sldLayoutId id="2147483998" r:id="rId1"/>
    <p:sldLayoutId id="2147483999" r:id="rId2"/>
    <p:sldLayoutId id="2147484000" r:id="rId3"/>
    <p:sldLayoutId id="2147484001" r:id="rId4"/>
    <p:sldLayoutId id="2147484002" r:id="rId5"/>
    <p:sldLayoutId id="2147484003" r:id="rId6"/>
    <p:sldLayoutId id="2147484004" r:id="rId7"/>
    <p:sldLayoutId id="2147484005" r:id="rId8"/>
    <p:sldLayoutId id="2147484006" r:id="rId9"/>
    <p:sldLayoutId id="2147484007" r:id="rId10"/>
    <p:sldLayoutId id="2147484008" r:id="rId11"/>
    <p:sldLayoutId id="2147484009" r:id="rId12"/>
    <p:sldLayoutId id="2147484010" r:id="rId13"/>
    <p:sldLayoutId id="2147484011"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1147" y="913687"/>
            <a:ext cx="10572000" cy="2971051"/>
          </a:xfrm>
        </p:spPr>
        <p:txBody>
          <a:bodyPr>
            <a:normAutofit/>
          </a:bodyPr>
          <a:lstStyle/>
          <a:p>
            <a:r>
              <a:rPr lang="en-US" sz="4000" dirty="0"/>
              <a:t/>
            </a:r>
            <a:br>
              <a:rPr lang="en-US" sz="4000" dirty="0"/>
            </a:br>
            <a:r>
              <a:rPr lang="en-US" sz="4000" b="0" dirty="0" smtClean="0"/>
              <a:t/>
            </a:r>
            <a:br>
              <a:rPr lang="en-US" sz="4000" b="0" dirty="0" smtClean="0"/>
            </a:br>
            <a:endParaRPr lang="en-US" sz="4000" dirty="0"/>
          </a:p>
        </p:txBody>
      </p:sp>
      <p:pic>
        <p:nvPicPr>
          <p:cNvPr id="19" name="Picture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720" y="0"/>
            <a:ext cx="6803136" cy="6858000"/>
          </a:xfrm>
          <a:prstGeom prst="rect">
            <a:avLst/>
          </a:prstGeom>
          <a:ln>
            <a:noFill/>
          </a:ln>
          <a:effectLst>
            <a:outerShdw blurRad="190500" algn="tl" rotWithShape="0">
              <a:srgbClr val="000000">
                <a:alpha val="70000"/>
              </a:srgbClr>
            </a:outerShdw>
          </a:effectLst>
        </p:spPr>
      </p:pic>
      <p:sp>
        <p:nvSpPr>
          <p:cNvPr id="7" name="Subtitle 6"/>
          <p:cNvSpPr>
            <a:spLocks noGrp="1"/>
          </p:cNvSpPr>
          <p:nvPr>
            <p:ph type="subTitle" idx="1"/>
          </p:nvPr>
        </p:nvSpPr>
        <p:spPr>
          <a:xfrm>
            <a:off x="417358" y="2226472"/>
            <a:ext cx="11159578" cy="2405056"/>
          </a:xfrm>
        </p:spPr>
        <p:txBody>
          <a:bodyPr>
            <a:normAutofit/>
          </a:bodyPr>
          <a:lstStyle/>
          <a:p>
            <a:pPr algn="ctr"/>
            <a:r>
              <a:rPr lang="en-US" sz="5400" b="1" dirty="0" smtClean="0">
                <a:solidFill>
                  <a:schemeClr val="bg1"/>
                </a:solidFill>
              </a:rPr>
              <a:t>SELF CARE &amp; COPING SKILLS</a:t>
            </a:r>
            <a:endParaRPr lang="en-US" sz="5400" b="1" dirty="0">
              <a:solidFill>
                <a:schemeClr val="bg1"/>
              </a:solidFill>
            </a:endParaRPr>
          </a:p>
        </p:txBody>
      </p:sp>
      <p:sp>
        <p:nvSpPr>
          <p:cNvPr id="6" name="Rectangle 5"/>
          <p:cNvSpPr/>
          <p:nvPr/>
        </p:nvSpPr>
        <p:spPr>
          <a:xfrm>
            <a:off x="359693" y="5090984"/>
            <a:ext cx="12192000" cy="1569660"/>
          </a:xfrm>
          <a:prstGeom prst="rect">
            <a:avLst/>
          </a:prstGeom>
        </p:spPr>
        <p:txBody>
          <a:bodyPr wrap="square">
            <a:spAutoFit/>
          </a:bodyPr>
          <a:lstStyle/>
          <a:p>
            <a:r>
              <a:rPr lang="en-US" sz="3200" b="1" dirty="0"/>
              <a:t>During the </a:t>
            </a:r>
            <a:r>
              <a:rPr lang="en-US" sz="3200" b="1" dirty="0" smtClean="0"/>
              <a:t>Winter </a:t>
            </a:r>
            <a:r>
              <a:rPr lang="en-US" sz="3200" b="1" dirty="0"/>
              <a:t>season, many look forward to festivities with friends and family. But for others, this time can bring on or worsen stress, anxiety and depression.</a:t>
            </a:r>
          </a:p>
        </p:txBody>
      </p:sp>
    </p:spTree>
    <p:extLst>
      <p:ext uri="{BB962C8B-B14F-4D97-AF65-F5344CB8AC3E}">
        <p14:creationId xmlns:p14="http://schemas.microsoft.com/office/powerpoint/2010/main" val="1640336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909" y="469558"/>
            <a:ext cx="11615352" cy="1894701"/>
          </a:xfrm>
        </p:spPr>
        <p:txBody>
          <a:bodyPr/>
          <a:lstStyle/>
          <a:p>
            <a:r>
              <a:rPr lang="en-US" dirty="0" smtClean="0"/>
              <a:t/>
            </a:r>
            <a:br>
              <a:rPr lang="en-US" dirty="0" smtClean="0"/>
            </a:br>
            <a:r>
              <a:rPr lang="en-US" sz="3600" dirty="0"/>
              <a:t>Recovery Services of Northwest Ohio has outpatient offices in Williams, Fulton, Henry and Defiance County.</a:t>
            </a:r>
            <a:r>
              <a:rPr lang="en-US" dirty="0"/>
              <a:t/>
            </a:r>
            <a:br>
              <a:rPr lang="en-US" dirty="0"/>
            </a:br>
            <a:endParaRPr lang="en-US" dirty="0"/>
          </a:p>
        </p:txBody>
      </p:sp>
      <p:sp>
        <p:nvSpPr>
          <p:cNvPr id="3" name="Content Placeholder 2"/>
          <p:cNvSpPr>
            <a:spLocks noGrp="1"/>
          </p:cNvSpPr>
          <p:nvPr>
            <p:ph sz="half" idx="1"/>
          </p:nvPr>
        </p:nvSpPr>
        <p:spPr>
          <a:xfrm>
            <a:off x="-75738" y="1985319"/>
            <a:ext cx="6080323" cy="5016844"/>
          </a:xfrm>
        </p:spPr>
        <p:txBody>
          <a:bodyPr>
            <a:noAutofit/>
          </a:bodyPr>
          <a:lstStyle/>
          <a:p>
            <a:r>
              <a:rPr lang="en-US" sz="2000" b="1" dirty="0" smtClean="0"/>
              <a:t>Wauseon Office</a:t>
            </a:r>
            <a:r>
              <a:rPr lang="en-US" sz="2000" dirty="0" smtClean="0"/>
              <a:t/>
            </a:r>
            <a:br>
              <a:rPr lang="en-US" sz="2000" dirty="0" smtClean="0"/>
            </a:br>
            <a:r>
              <a:rPr lang="en-US" sz="2000" dirty="0" smtClean="0"/>
              <a:t>560 West </a:t>
            </a:r>
            <a:r>
              <a:rPr lang="en-US" sz="2000" dirty="0" err="1" smtClean="0"/>
              <a:t>Linfoot</a:t>
            </a:r>
            <a:r>
              <a:rPr lang="en-US" sz="2000" dirty="0" smtClean="0"/>
              <a:t>,</a:t>
            </a:r>
            <a:br>
              <a:rPr lang="en-US" sz="2000" dirty="0" smtClean="0"/>
            </a:br>
            <a:r>
              <a:rPr lang="en-US" sz="2000" dirty="0" smtClean="0"/>
              <a:t>Wauseon, Ohio 43567</a:t>
            </a:r>
            <a:br>
              <a:rPr lang="en-US" sz="2000" dirty="0" smtClean="0"/>
            </a:br>
            <a:r>
              <a:rPr lang="en-US" sz="2000" dirty="0" smtClean="0"/>
              <a:t>Phone: 419-337-1973</a:t>
            </a:r>
            <a:br>
              <a:rPr lang="en-US" sz="2000" dirty="0" smtClean="0"/>
            </a:br>
            <a:r>
              <a:rPr lang="en-US" sz="2000" dirty="0" smtClean="0"/>
              <a:t>8:30 a.m. 8:00 p.m.</a:t>
            </a:r>
          </a:p>
          <a:p>
            <a:r>
              <a:rPr lang="en-US" sz="2000" b="1" dirty="0" smtClean="0"/>
              <a:t>Bryan </a:t>
            </a:r>
            <a:r>
              <a:rPr lang="en-US" sz="2000" b="1" dirty="0"/>
              <a:t>Office</a:t>
            </a:r>
            <a:r>
              <a:rPr lang="en-US" sz="2000" dirty="0"/>
              <a:t/>
            </a:r>
            <a:br>
              <a:rPr lang="en-US" sz="2000" dirty="0"/>
            </a:br>
            <a:r>
              <a:rPr lang="en-US" sz="2000" dirty="0"/>
              <a:t>200 Van Gundy St.,</a:t>
            </a:r>
            <a:br>
              <a:rPr lang="en-US" sz="2000" dirty="0"/>
            </a:br>
            <a:r>
              <a:rPr lang="en-US" sz="2000" dirty="0"/>
              <a:t>Bryan, Ohio 43506</a:t>
            </a:r>
            <a:br>
              <a:rPr lang="en-US" sz="2000" dirty="0"/>
            </a:br>
            <a:r>
              <a:rPr lang="en-US" sz="2000" dirty="0"/>
              <a:t>Phone: </a:t>
            </a:r>
            <a:r>
              <a:rPr lang="en-US" sz="2000" dirty="0" smtClean="0"/>
              <a:t>419-636-0410</a:t>
            </a:r>
            <a:r>
              <a:rPr lang="en-US" sz="2000" dirty="0"/>
              <a:t/>
            </a:r>
            <a:br>
              <a:rPr lang="en-US" sz="2000" dirty="0"/>
            </a:br>
            <a:r>
              <a:rPr lang="en-US" sz="2000" dirty="0"/>
              <a:t>8:30 a.m. 8:00 p.m.</a:t>
            </a:r>
          </a:p>
          <a:p>
            <a:r>
              <a:rPr lang="en-US" sz="2000" b="1" dirty="0" smtClean="0"/>
              <a:t>Serenity Haven</a:t>
            </a:r>
            <a:r>
              <a:rPr lang="en-US" sz="2000" dirty="0" smtClean="0"/>
              <a:t/>
            </a:r>
            <a:br>
              <a:rPr lang="en-US" sz="2000" dirty="0" smtClean="0"/>
            </a:br>
            <a:r>
              <a:rPr lang="en-US" sz="2000" dirty="0" smtClean="0"/>
              <a:t>25212 Ohio 20,</a:t>
            </a:r>
            <a:br>
              <a:rPr lang="en-US" sz="2000" dirty="0" smtClean="0"/>
            </a:br>
            <a:r>
              <a:rPr lang="en-US" sz="2000" dirty="0" smtClean="0"/>
              <a:t>Fayette, Ohio 43521</a:t>
            </a:r>
            <a:br>
              <a:rPr lang="en-US" sz="2000" dirty="0" smtClean="0"/>
            </a:br>
            <a:r>
              <a:rPr lang="en-US" sz="2000" dirty="0" smtClean="0"/>
              <a:t>Phone: 419-237-3103</a:t>
            </a:r>
            <a:br>
              <a:rPr lang="en-US" sz="2000" dirty="0" smtClean="0"/>
            </a:br>
            <a:r>
              <a:rPr lang="en-US" sz="2000" dirty="0" smtClean="0"/>
              <a:t>Available 24 Hours/7 Days</a:t>
            </a:r>
          </a:p>
          <a:p>
            <a:endParaRPr lang="en-US" sz="900" dirty="0"/>
          </a:p>
        </p:txBody>
      </p:sp>
      <p:sp>
        <p:nvSpPr>
          <p:cNvPr id="6" name="Content Placeholder 5"/>
          <p:cNvSpPr>
            <a:spLocks noGrp="1"/>
          </p:cNvSpPr>
          <p:nvPr>
            <p:ph sz="half" idx="2"/>
          </p:nvPr>
        </p:nvSpPr>
        <p:spPr>
          <a:xfrm>
            <a:off x="3962400" y="1919416"/>
            <a:ext cx="8229601" cy="4938584"/>
          </a:xfrm>
        </p:spPr>
        <p:txBody>
          <a:bodyPr anchor="t">
            <a:normAutofit/>
          </a:bodyPr>
          <a:lstStyle/>
          <a:p>
            <a:r>
              <a:rPr lang="en-US" sz="2000" b="1" dirty="0"/>
              <a:t>Defiance Office</a:t>
            </a:r>
            <a:r>
              <a:rPr lang="en-US" sz="2000" dirty="0"/>
              <a:t/>
            </a:r>
            <a:br>
              <a:rPr lang="en-US" sz="2000" dirty="0"/>
            </a:br>
            <a:r>
              <a:rPr lang="en-US" sz="2000" dirty="0"/>
              <a:t>511 Perry St.,</a:t>
            </a:r>
            <a:br>
              <a:rPr lang="en-US" sz="2000" dirty="0"/>
            </a:br>
            <a:r>
              <a:rPr lang="en-US" sz="2000" dirty="0"/>
              <a:t>Defiance, Ohio 43512</a:t>
            </a:r>
            <a:br>
              <a:rPr lang="en-US" sz="2000" dirty="0"/>
            </a:br>
            <a:r>
              <a:rPr lang="en-US" sz="2000" dirty="0"/>
              <a:t>Phone: </a:t>
            </a:r>
            <a:r>
              <a:rPr lang="en-US" sz="2000" dirty="0" smtClean="0"/>
              <a:t>419-782-9920</a:t>
            </a:r>
            <a:r>
              <a:rPr lang="en-US" sz="2000" dirty="0"/>
              <a:t/>
            </a:r>
            <a:br>
              <a:rPr lang="en-US" sz="2000" dirty="0"/>
            </a:br>
            <a:r>
              <a:rPr lang="en-US" sz="2000" dirty="0"/>
              <a:t>8:30 a.m. 8:00 p.m.</a:t>
            </a:r>
          </a:p>
          <a:p>
            <a:r>
              <a:rPr lang="en-US" sz="2000" b="1" dirty="0"/>
              <a:t>Napoleon Office</a:t>
            </a:r>
            <a:r>
              <a:rPr lang="en-US" sz="2000" dirty="0"/>
              <a:t/>
            </a:r>
            <a:br>
              <a:rPr lang="en-US" sz="2000" dirty="0"/>
            </a:br>
            <a:r>
              <a:rPr lang="en-US" sz="2000" dirty="0"/>
              <a:t>118 E. Clinton Street,</a:t>
            </a:r>
            <a:br>
              <a:rPr lang="en-US" sz="2000" dirty="0"/>
            </a:br>
            <a:r>
              <a:rPr lang="en-US" sz="2000" dirty="0"/>
              <a:t>Napoleon, Ohio 43545</a:t>
            </a:r>
            <a:br>
              <a:rPr lang="en-US" sz="2000" dirty="0"/>
            </a:br>
            <a:r>
              <a:rPr lang="en-US" sz="2000" dirty="0"/>
              <a:t>Phone: </a:t>
            </a:r>
            <a:r>
              <a:rPr lang="en-US" sz="2000" dirty="0" smtClean="0"/>
              <a:t>419-599-7040</a:t>
            </a:r>
            <a:r>
              <a:rPr lang="en-US" sz="2000" dirty="0"/>
              <a:t/>
            </a:r>
            <a:br>
              <a:rPr lang="en-US" sz="2000" dirty="0"/>
            </a:br>
            <a:r>
              <a:rPr lang="en-US" sz="2000" dirty="0"/>
              <a:t>8:30 a.m. 8:00 </a:t>
            </a:r>
            <a:r>
              <a:rPr lang="en-US" sz="2000" dirty="0" smtClean="0"/>
              <a:t>p.m.</a:t>
            </a:r>
          </a:p>
          <a:p>
            <a:pPr>
              <a:buFont typeface="Wingdings" panose="05000000000000000000" pitchFamily="2" charset="2"/>
              <a:buChar char="v"/>
            </a:pPr>
            <a:r>
              <a:rPr lang="en-US" sz="2000" dirty="0" smtClean="0"/>
              <a:t>Please reach out to your Counselor or other Provider here at Recovery Services if you feel you are in need of assistance. </a:t>
            </a:r>
          </a:p>
          <a:p>
            <a:pPr>
              <a:buFont typeface="Wingdings" panose="05000000000000000000" pitchFamily="2" charset="2"/>
              <a:buChar char="v"/>
            </a:pPr>
            <a:r>
              <a:rPr lang="en-US" sz="2000" dirty="0" smtClean="0"/>
              <a:t>If you do not see a Counselor and would like to, please inquire about our Individual Therapy.</a:t>
            </a:r>
          </a:p>
        </p:txBody>
      </p:sp>
    </p:spTree>
    <p:extLst>
      <p:ext uri="{BB962C8B-B14F-4D97-AF65-F5344CB8AC3E}">
        <p14:creationId xmlns:p14="http://schemas.microsoft.com/office/powerpoint/2010/main" val="1321413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5557739" y="165522"/>
            <a:ext cx="6708401" cy="6762501"/>
          </a:xfrm>
          <a:prstGeom prst="rect">
            <a:avLst/>
          </a:prstGeom>
          <a:ln>
            <a:noFill/>
          </a:ln>
          <a:effectLst>
            <a:outerShdw blurRad="190500" algn="tl" rotWithShape="0">
              <a:srgbClr val="000000">
                <a:alpha val="70000"/>
              </a:srgbClr>
            </a:outerShdw>
          </a:effectLst>
        </p:spPr>
      </p:pic>
      <p:sp>
        <p:nvSpPr>
          <p:cNvPr id="2" name="Title 1"/>
          <p:cNvSpPr>
            <a:spLocks noGrp="1"/>
          </p:cNvSpPr>
          <p:nvPr>
            <p:ph type="title"/>
          </p:nvPr>
        </p:nvSpPr>
        <p:spPr/>
        <p:txBody>
          <a:bodyPr/>
          <a:lstStyle/>
          <a:p>
            <a:r>
              <a:rPr lang="en-US" sz="4400" dirty="0" smtClean="0">
                <a:solidFill>
                  <a:schemeClr val="tx1"/>
                </a:solidFill>
              </a:rPr>
              <a:t>Othe</a:t>
            </a:r>
            <a:r>
              <a:rPr lang="en-US" sz="4400" dirty="0" smtClean="0">
                <a:solidFill>
                  <a:schemeClr val="tx1"/>
                </a:solidFill>
              </a:rPr>
              <a:t>r </a:t>
            </a:r>
            <a:r>
              <a:rPr lang="en-US" sz="4400" dirty="0" smtClean="0">
                <a:solidFill>
                  <a:schemeClr val="tx1"/>
                </a:solidFill>
              </a:rPr>
              <a:t>Resources Available</a:t>
            </a:r>
            <a:endParaRPr lang="en-US" sz="4400" dirty="0">
              <a:solidFill>
                <a:schemeClr val="tx1"/>
              </a:solidFill>
            </a:endParaRPr>
          </a:p>
        </p:txBody>
      </p:sp>
      <p:sp>
        <p:nvSpPr>
          <p:cNvPr id="3" name="Content Placeholder 2"/>
          <p:cNvSpPr>
            <a:spLocks noGrp="1"/>
          </p:cNvSpPr>
          <p:nvPr>
            <p:ph idx="1"/>
          </p:nvPr>
        </p:nvSpPr>
        <p:spPr>
          <a:xfrm>
            <a:off x="107091" y="1977081"/>
            <a:ext cx="11999861" cy="4865209"/>
          </a:xfrm>
        </p:spPr>
        <p:txBody>
          <a:bodyPr/>
          <a:lstStyle/>
          <a:p>
            <a:r>
              <a:rPr lang="en-US" sz="2800" b="1" dirty="0"/>
              <a:t>Crisis Care and Counseling </a:t>
            </a:r>
            <a:r>
              <a:rPr lang="en-US" sz="2800" b="1" dirty="0" smtClean="0"/>
              <a:t>Center</a:t>
            </a:r>
          </a:p>
          <a:p>
            <a:pPr marL="457200" lvl="1" indent="0">
              <a:buNone/>
            </a:pPr>
            <a:r>
              <a:rPr lang="en-US" sz="2800" b="1" dirty="0" smtClean="0"/>
              <a:t>	</a:t>
            </a:r>
            <a:r>
              <a:rPr lang="en-US" sz="2800" dirty="0" smtClean="0"/>
              <a:t>600 </a:t>
            </a:r>
            <a:r>
              <a:rPr lang="en-US" sz="2800" dirty="0"/>
              <a:t>Freedom </a:t>
            </a:r>
            <a:r>
              <a:rPr lang="en-US" sz="2800" dirty="0" err="1"/>
              <a:t>Dr</a:t>
            </a:r>
            <a:r>
              <a:rPr lang="en-US" sz="2800" dirty="0"/>
              <a:t>, Napoleon, OH 43545</a:t>
            </a:r>
          </a:p>
          <a:p>
            <a:pPr marL="0" indent="0">
              <a:buNone/>
            </a:pPr>
            <a:r>
              <a:rPr lang="en-US" sz="2800" dirty="0" smtClean="0"/>
              <a:t>		Crisis </a:t>
            </a:r>
            <a:r>
              <a:rPr lang="en-US" sz="2800" dirty="0"/>
              <a:t>Hotline: (800) 468-4357</a:t>
            </a:r>
          </a:p>
          <a:p>
            <a:pPr marL="0" indent="0">
              <a:buNone/>
            </a:pPr>
            <a:r>
              <a:rPr lang="en-US" sz="2800" dirty="0" smtClean="0"/>
              <a:t>		Phone</a:t>
            </a:r>
            <a:r>
              <a:rPr lang="en-US" sz="2800" dirty="0"/>
              <a:t>: (419) 599-1660 </a:t>
            </a:r>
            <a:r>
              <a:rPr lang="en-US" sz="2800" dirty="0" smtClean="0"/>
              <a:t>Monday </a:t>
            </a:r>
            <a:r>
              <a:rPr lang="en-US" sz="2800" dirty="0"/>
              <a:t>- Friday 8 am – 4 </a:t>
            </a:r>
            <a:r>
              <a:rPr lang="en-US" sz="2800" dirty="0" smtClean="0"/>
              <a:t>pm</a:t>
            </a:r>
          </a:p>
          <a:p>
            <a:r>
              <a:rPr lang="en-US" sz="2800" b="1" dirty="0"/>
              <a:t>NAMI </a:t>
            </a:r>
            <a:r>
              <a:rPr lang="en-US" sz="2800" b="1" dirty="0" smtClean="0"/>
              <a:t>HELPLINE : </a:t>
            </a:r>
            <a:r>
              <a:rPr lang="en-US" sz="2800" dirty="0" smtClean="0"/>
              <a:t>800-950-6264 or </a:t>
            </a:r>
            <a:r>
              <a:rPr lang="en-US" sz="2800" dirty="0"/>
              <a:t>Text NAMI to </a:t>
            </a:r>
            <a:r>
              <a:rPr lang="en-US" sz="2800" dirty="0" smtClean="0"/>
              <a:t>741741</a:t>
            </a:r>
          </a:p>
          <a:p>
            <a:r>
              <a:rPr lang="en-US" sz="2800" b="1" dirty="0"/>
              <a:t>SAMHSA's National </a:t>
            </a:r>
            <a:r>
              <a:rPr lang="en-US" sz="2800" b="1" dirty="0" smtClean="0"/>
              <a:t>Helpline: </a:t>
            </a:r>
            <a:r>
              <a:rPr lang="en-US" sz="2800" dirty="0"/>
              <a:t>1-800-662-HELP (4357</a:t>
            </a:r>
            <a:r>
              <a:rPr lang="en-US" sz="2800" dirty="0" smtClean="0"/>
              <a:t>)</a:t>
            </a:r>
          </a:p>
          <a:p>
            <a:r>
              <a:rPr lang="en-US" sz="2800" b="1" dirty="0"/>
              <a:t>Veteran's Crisis </a:t>
            </a:r>
            <a:r>
              <a:rPr lang="en-US" sz="2800" b="1" dirty="0" smtClean="0"/>
              <a:t>Line : </a:t>
            </a:r>
            <a:r>
              <a:rPr lang="en-US" sz="2800" dirty="0"/>
              <a:t>1-800-273-TALK (8255)</a:t>
            </a:r>
          </a:p>
          <a:p>
            <a:pPr lvl="1"/>
            <a:endParaRPr lang="en-US" dirty="0"/>
          </a:p>
        </p:txBody>
      </p:sp>
    </p:spTree>
    <p:extLst>
      <p:ext uri="{BB962C8B-B14F-4D97-AF65-F5344CB8AC3E}">
        <p14:creationId xmlns:p14="http://schemas.microsoft.com/office/powerpoint/2010/main" val="23745105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79157"/>
            <a:ext cx="12192000" cy="5778843"/>
          </a:xfrm>
        </p:spPr>
        <p:txBody>
          <a:bodyPr>
            <a:normAutofit/>
          </a:bodyPr>
          <a:lstStyle/>
          <a:p>
            <a:r>
              <a:rPr lang="en-US" sz="3200" dirty="0" smtClean="0"/>
              <a:t>High expectations, </a:t>
            </a:r>
            <a:r>
              <a:rPr lang="en-US" sz="3200" dirty="0"/>
              <a:t>and </a:t>
            </a:r>
            <a:r>
              <a:rPr lang="en-US" sz="3200" dirty="0" smtClean="0"/>
              <a:t>over commitment can </a:t>
            </a:r>
            <a:r>
              <a:rPr lang="en-US" sz="3200" dirty="0"/>
              <a:t>lead to heightened emotions and mood swings. </a:t>
            </a:r>
            <a:r>
              <a:rPr lang="en-US" sz="3200" dirty="0" smtClean="0"/>
              <a:t>You </a:t>
            </a:r>
            <a:r>
              <a:rPr lang="en-US" sz="3200" dirty="0"/>
              <a:t>might be away from your support network and </a:t>
            </a:r>
            <a:r>
              <a:rPr lang="en-US" sz="3200" dirty="0" smtClean="0"/>
              <a:t>routines, enhancing </a:t>
            </a:r>
            <a:r>
              <a:rPr lang="en-US" sz="3200" dirty="0"/>
              <a:t>a feeling of isolation. </a:t>
            </a:r>
            <a:r>
              <a:rPr lang="en-US" sz="3200" dirty="0" smtClean="0"/>
              <a:t>Winter </a:t>
            </a:r>
            <a:r>
              <a:rPr lang="en-US" sz="3200" dirty="0"/>
              <a:t>events associated with alcohol </a:t>
            </a:r>
            <a:r>
              <a:rPr lang="en-US" sz="3200" dirty="0" smtClean="0"/>
              <a:t>or other </a:t>
            </a:r>
            <a:r>
              <a:rPr lang="en-US" sz="3200" dirty="0"/>
              <a:t>drug use may tug at you. But there are ways to prepare for this high-risk season and </a:t>
            </a:r>
            <a:r>
              <a:rPr lang="en-US" sz="3200" dirty="0" smtClean="0"/>
              <a:t>safeguard the </a:t>
            </a:r>
            <a:r>
              <a:rPr lang="en-US" sz="3200" dirty="0"/>
              <a:t>greatest gift you ever gave yourself and those you love: your sobriety.</a:t>
            </a:r>
          </a:p>
        </p:txBody>
      </p:sp>
      <p:sp>
        <p:nvSpPr>
          <p:cNvPr id="4" name="Rectangle 3"/>
          <p:cNvSpPr/>
          <p:nvPr/>
        </p:nvSpPr>
        <p:spPr>
          <a:xfrm>
            <a:off x="288324" y="271848"/>
            <a:ext cx="11796583" cy="1200329"/>
          </a:xfrm>
          <a:prstGeom prst="rect">
            <a:avLst/>
          </a:prstGeom>
        </p:spPr>
        <p:txBody>
          <a:bodyPr wrap="square">
            <a:spAutoFit/>
          </a:bodyPr>
          <a:lstStyle/>
          <a:p>
            <a:r>
              <a:rPr lang="en-US" sz="3600" b="1" dirty="0"/>
              <a:t>The </a:t>
            </a:r>
            <a:r>
              <a:rPr lang="en-US" sz="3600" b="1" dirty="0" smtClean="0"/>
              <a:t>Winter </a:t>
            </a:r>
            <a:r>
              <a:rPr lang="en-US" sz="3600" b="1" dirty="0"/>
              <a:t>season can be a joyous time, but for those in recovery, it can also be a </a:t>
            </a:r>
            <a:r>
              <a:rPr lang="en-US" sz="3600" b="1" dirty="0" smtClean="0"/>
              <a:t>minefield.</a:t>
            </a:r>
            <a:endParaRPr lang="en-US" sz="3600" b="1" dirty="0"/>
          </a:p>
        </p:txBody>
      </p:sp>
    </p:spTree>
    <p:extLst>
      <p:ext uri="{BB962C8B-B14F-4D97-AF65-F5344CB8AC3E}">
        <p14:creationId xmlns:p14="http://schemas.microsoft.com/office/powerpoint/2010/main" val="13420884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331" y="-494270"/>
            <a:ext cx="11107376" cy="2281881"/>
          </a:xfrm>
        </p:spPr>
        <p:txBody>
          <a:bodyPr/>
          <a:lstStyle/>
          <a:p>
            <a:pPr algn="ctr"/>
            <a:r>
              <a:rPr lang="en-US" sz="3200" dirty="0"/>
              <a:t>If</a:t>
            </a:r>
            <a:r>
              <a:rPr lang="en-US" sz="4400" dirty="0"/>
              <a:t> </a:t>
            </a:r>
            <a:r>
              <a:rPr lang="en-US" sz="3200" dirty="0"/>
              <a:t>you are experiencing any of these challenges, here are some coping tips you can use to manage your increased levels of anxiety, stress and sadness.</a:t>
            </a:r>
          </a:p>
        </p:txBody>
      </p:sp>
      <p:sp>
        <p:nvSpPr>
          <p:cNvPr id="3" name="Content Placeholder 2"/>
          <p:cNvSpPr>
            <a:spLocks noGrp="1"/>
          </p:cNvSpPr>
          <p:nvPr>
            <p:ph idx="1"/>
          </p:nvPr>
        </p:nvSpPr>
        <p:spPr>
          <a:xfrm>
            <a:off x="0" y="895995"/>
            <a:ext cx="12109622" cy="5414189"/>
          </a:xfrm>
        </p:spPr>
        <p:txBody>
          <a:bodyPr>
            <a:normAutofit/>
          </a:bodyPr>
          <a:lstStyle/>
          <a:p>
            <a:pPr marL="0" indent="0">
              <a:buNone/>
            </a:pPr>
            <a:r>
              <a:rPr lang="en-US" sz="2800" b="1" dirty="0"/>
              <a:t>Stay in </a:t>
            </a:r>
            <a:r>
              <a:rPr lang="en-US" sz="2800" b="1" dirty="0" smtClean="0"/>
              <a:t>Therapy </a:t>
            </a:r>
          </a:p>
          <a:p>
            <a:r>
              <a:rPr lang="en-US" sz="2800" dirty="0" smtClean="0"/>
              <a:t>Although </a:t>
            </a:r>
            <a:r>
              <a:rPr lang="en-US" sz="2800" dirty="0"/>
              <a:t>the </a:t>
            </a:r>
            <a:r>
              <a:rPr lang="en-US" sz="2800" dirty="0" smtClean="0"/>
              <a:t>Winter </a:t>
            </a:r>
            <a:r>
              <a:rPr lang="en-US" sz="2800" dirty="0"/>
              <a:t>season is overwhelmingly busy, do not cancel your therapy </a:t>
            </a:r>
            <a:r>
              <a:rPr lang="en-US" sz="2800" dirty="0" smtClean="0"/>
              <a:t>sessions. </a:t>
            </a:r>
            <a:r>
              <a:rPr lang="en-US" sz="2800" dirty="0"/>
              <a:t>The </a:t>
            </a:r>
            <a:r>
              <a:rPr lang="en-US" sz="2800" dirty="0" smtClean="0"/>
              <a:t>holidays can </a:t>
            </a:r>
            <a:r>
              <a:rPr lang="en-US" sz="2800" dirty="0"/>
              <a:t>bring up difficult emotions. If you can, keep your scheduled therapy sessions to ensure you have built-in time to explore anything that comes up</a:t>
            </a:r>
            <a:r>
              <a:rPr lang="en-US" sz="2800" dirty="0" smtClean="0"/>
              <a:t>.</a:t>
            </a:r>
          </a:p>
        </p:txBody>
      </p:sp>
    </p:spTree>
    <p:extLst>
      <p:ext uri="{BB962C8B-B14F-4D97-AF65-F5344CB8AC3E}">
        <p14:creationId xmlns:p14="http://schemas.microsoft.com/office/powerpoint/2010/main" val="17461909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Reach </a:t>
            </a:r>
            <a:r>
              <a:rPr lang="en-US" dirty="0" smtClean="0"/>
              <a:t>out &amp; Set Realistic Expectations</a:t>
            </a:r>
            <a:endParaRPr lang="en-US" dirty="0"/>
          </a:p>
        </p:txBody>
      </p:sp>
      <p:sp>
        <p:nvSpPr>
          <p:cNvPr id="3" name="Content Placeholder 2"/>
          <p:cNvSpPr>
            <a:spLocks noGrp="1"/>
          </p:cNvSpPr>
          <p:nvPr>
            <p:ph idx="1"/>
          </p:nvPr>
        </p:nvSpPr>
        <p:spPr>
          <a:xfrm>
            <a:off x="0" y="1902942"/>
            <a:ext cx="12192000" cy="4955058"/>
          </a:xfrm>
        </p:spPr>
        <p:txBody>
          <a:bodyPr>
            <a:normAutofit/>
          </a:bodyPr>
          <a:lstStyle/>
          <a:p>
            <a:r>
              <a:rPr lang="en-US" sz="2800" dirty="0"/>
              <a:t>If you feel lonely or isolated, seek out </a:t>
            </a:r>
            <a:r>
              <a:rPr lang="en-US" sz="2800" dirty="0" smtClean="0"/>
              <a:t>help or attend sober events within the community. Surround yourself with positive people.</a:t>
            </a:r>
          </a:p>
          <a:p>
            <a:r>
              <a:rPr lang="en-US" sz="2800" dirty="0" smtClean="0"/>
              <a:t>Another </a:t>
            </a:r>
            <a:r>
              <a:rPr lang="en-US" sz="2800" dirty="0"/>
              <a:t>major source of anxiety, stress and depression around </a:t>
            </a:r>
            <a:r>
              <a:rPr lang="en-US" sz="2800" dirty="0" smtClean="0"/>
              <a:t>this time of  year can </a:t>
            </a:r>
            <a:r>
              <a:rPr lang="en-US" sz="2800" dirty="0"/>
              <a:t>be examining accomplishments from the past year. Some may experience negative feelings over not being at a place they feel they “should be” in life. Get yourself out of this space by adjusting expectations and setting realistic goals</a:t>
            </a:r>
          </a:p>
          <a:p>
            <a:endParaRPr lang="en-US" sz="2800" dirty="0"/>
          </a:p>
        </p:txBody>
      </p:sp>
    </p:spTree>
    <p:extLst>
      <p:ext uri="{BB962C8B-B14F-4D97-AF65-F5344CB8AC3E}">
        <p14:creationId xmlns:p14="http://schemas.microsoft.com/office/powerpoint/2010/main" val="2719549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10000" y="648197"/>
            <a:ext cx="8961107" cy="769441"/>
          </a:xfrm>
          <a:prstGeom prst="rect">
            <a:avLst/>
          </a:prstGeom>
        </p:spPr>
        <p:txBody>
          <a:bodyPr wrap="none">
            <a:spAutoFit/>
          </a:bodyPr>
          <a:lstStyle/>
          <a:p>
            <a:r>
              <a:rPr lang="en-US" sz="4400" b="1" dirty="0"/>
              <a:t>Don’t Rely on Drugs and Alcohol</a:t>
            </a:r>
            <a:endParaRPr lang="en-US" sz="4400" dirty="0"/>
          </a:p>
        </p:txBody>
      </p:sp>
      <p:sp>
        <p:nvSpPr>
          <p:cNvPr id="3" name="Content Placeholder 2"/>
          <p:cNvSpPr>
            <a:spLocks noGrp="1"/>
          </p:cNvSpPr>
          <p:nvPr>
            <p:ph idx="1"/>
          </p:nvPr>
        </p:nvSpPr>
        <p:spPr>
          <a:xfrm>
            <a:off x="0" y="1845276"/>
            <a:ext cx="12191999" cy="5012724"/>
          </a:xfrm>
        </p:spPr>
        <p:txBody>
          <a:bodyPr>
            <a:normAutofit/>
          </a:bodyPr>
          <a:lstStyle/>
          <a:p>
            <a:r>
              <a:rPr lang="en-US" sz="2800" dirty="0"/>
              <a:t>The Anxiety and Depression Association of America recommends avoiding drugs and alcohol for comfort. While the prospect of escape can be appealing, substance use can ultimately worsen </a:t>
            </a:r>
            <a:r>
              <a:rPr lang="en-US" sz="2800" dirty="0" smtClean="0"/>
              <a:t>symptoms. </a:t>
            </a:r>
          </a:p>
          <a:p>
            <a:r>
              <a:rPr lang="en-US" sz="2800" dirty="0" smtClean="0"/>
              <a:t>When </a:t>
            </a:r>
            <a:r>
              <a:rPr lang="en-US" sz="2800" dirty="0"/>
              <a:t>you feel you need a relaxation aid, you can instead turn to a mindfulness tactic or other healthy coping mechanism.</a:t>
            </a:r>
          </a:p>
        </p:txBody>
      </p:sp>
    </p:spTree>
    <p:extLst>
      <p:ext uri="{BB962C8B-B14F-4D97-AF65-F5344CB8AC3E}">
        <p14:creationId xmlns:p14="http://schemas.microsoft.com/office/powerpoint/2010/main" val="32407155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Coping </a:t>
            </a:r>
            <a:r>
              <a:rPr lang="en-US" dirty="0"/>
              <a:t>Skills</a:t>
            </a:r>
          </a:p>
        </p:txBody>
      </p:sp>
      <p:sp>
        <p:nvSpPr>
          <p:cNvPr id="3" name="Content Placeholder 2"/>
          <p:cNvSpPr>
            <a:spLocks noGrp="1"/>
          </p:cNvSpPr>
          <p:nvPr>
            <p:ph idx="1"/>
          </p:nvPr>
        </p:nvSpPr>
        <p:spPr>
          <a:xfrm>
            <a:off x="0" y="2133600"/>
            <a:ext cx="11821298" cy="4975655"/>
          </a:xfrm>
        </p:spPr>
        <p:txBody>
          <a:bodyPr>
            <a:noAutofit/>
          </a:bodyPr>
          <a:lstStyle/>
          <a:p>
            <a:pPr marL="0" indent="0">
              <a:buNone/>
            </a:pPr>
            <a:r>
              <a:rPr lang="en-US" sz="2800" b="1" dirty="0" smtClean="0"/>
              <a:t>Make </a:t>
            </a:r>
            <a:r>
              <a:rPr lang="en-US" sz="2800" b="1" dirty="0"/>
              <a:t>some time for yourself. </a:t>
            </a:r>
            <a:endParaRPr lang="en-US" sz="2800" b="1" dirty="0" smtClean="0"/>
          </a:p>
          <a:p>
            <a:r>
              <a:rPr lang="en-US" sz="2800" dirty="0" smtClean="0"/>
              <a:t>Spending </a:t>
            </a:r>
            <a:r>
              <a:rPr lang="en-US" sz="2800" dirty="0"/>
              <a:t>just 15 minutes alone, without distractions, may refresh you enough to handle everything you need to do. Find something that reduces stress by clearing your mind, slowing your breathing and restoring inner calm.</a:t>
            </a:r>
          </a:p>
          <a:p>
            <a:r>
              <a:rPr lang="en-US" sz="2800" dirty="0"/>
              <a:t>Some options may include:</a:t>
            </a:r>
          </a:p>
          <a:p>
            <a:pPr lvl="1"/>
            <a:r>
              <a:rPr lang="en-US" sz="2400" dirty="0" smtClean="0"/>
              <a:t>Listening </a:t>
            </a:r>
            <a:r>
              <a:rPr lang="en-US" sz="2400" dirty="0"/>
              <a:t>to soothing </a:t>
            </a:r>
            <a:r>
              <a:rPr lang="en-US" sz="2400" dirty="0" smtClean="0"/>
              <a:t>music</a:t>
            </a:r>
            <a:endParaRPr lang="en-US" sz="2400" dirty="0"/>
          </a:p>
          <a:p>
            <a:pPr lvl="1"/>
            <a:r>
              <a:rPr lang="en-US" sz="2400" dirty="0"/>
              <a:t>Getting a </a:t>
            </a:r>
            <a:r>
              <a:rPr lang="en-US" sz="2400" dirty="0" smtClean="0"/>
              <a:t>massage</a:t>
            </a:r>
            <a:endParaRPr lang="en-US" sz="2400" dirty="0"/>
          </a:p>
          <a:p>
            <a:pPr lvl="1"/>
            <a:r>
              <a:rPr lang="en-US" sz="2400" dirty="0"/>
              <a:t>Reading a </a:t>
            </a:r>
            <a:r>
              <a:rPr lang="en-US" sz="2400" dirty="0" smtClean="0"/>
              <a:t>book</a:t>
            </a:r>
            <a:endParaRPr lang="en-US" sz="2400" dirty="0"/>
          </a:p>
          <a:p>
            <a:endParaRPr lang="en-US" sz="2000" dirty="0"/>
          </a:p>
        </p:txBody>
      </p:sp>
    </p:spTree>
    <p:extLst>
      <p:ext uri="{BB962C8B-B14F-4D97-AF65-F5344CB8AC3E}">
        <p14:creationId xmlns:p14="http://schemas.microsoft.com/office/powerpoint/2010/main" val="37155000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Coping Skills	</a:t>
            </a:r>
            <a:endParaRPr lang="en-US" dirty="0"/>
          </a:p>
        </p:txBody>
      </p:sp>
      <p:sp>
        <p:nvSpPr>
          <p:cNvPr id="3" name="Content Placeholder 2"/>
          <p:cNvSpPr>
            <a:spLocks noGrp="1"/>
          </p:cNvSpPr>
          <p:nvPr>
            <p:ph idx="1"/>
          </p:nvPr>
        </p:nvSpPr>
        <p:spPr>
          <a:xfrm>
            <a:off x="123568" y="2133600"/>
            <a:ext cx="11829535" cy="4563761"/>
          </a:xfrm>
        </p:spPr>
        <p:txBody>
          <a:bodyPr>
            <a:normAutofit/>
          </a:bodyPr>
          <a:lstStyle/>
          <a:p>
            <a:pPr marL="0" indent="0">
              <a:buNone/>
            </a:pPr>
            <a:r>
              <a:rPr lang="en-US" sz="2400" b="1" dirty="0"/>
              <a:t>Deep Breathing</a:t>
            </a:r>
          </a:p>
          <a:p>
            <a:r>
              <a:rPr lang="en-US" sz="2400" dirty="0" smtClean="0"/>
              <a:t>Slowly Breathe </a:t>
            </a:r>
            <a:r>
              <a:rPr lang="en-US" sz="2400" dirty="0"/>
              <a:t>in for </a:t>
            </a:r>
            <a:r>
              <a:rPr lang="en-US" sz="2400" dirty="0" smtClean="0"/>
              <a:t>7 </a:t>
            </a:r>
            <a:r>
              <a:rPr lang="en-US" sz="2400" dirty="0"/>
              <a:t>seconds</a:t>
            </a:r>
          </a:p>
          <a:p>
            <a:r>
              <a:rPr lang="en-US" sz="2400" dirty="0"/>
              <a:t>Hold the breath for 3 seconds</a:t>
            </a:r>
          </a:p>
          <a:p>
            <a:r>
              <a:rPr lang="en-US" sz="2400" dirty="0"/>
              <a:t>Slowly </a:t>
            </a:r>
            <a:r>
              <a:rPr lang="en-US" sz="2400" dirty="0" smtClean="0"/>
              <a:t>Breathe </a:t>
            </a:r>
            <a:r>
              <a:rPr lang="en-US" sz="2400" dirty="0"/>
              <a:t>out for 7 seconds</a:t>
            </a:r>
          </a:p>
          <a:p>
            <a:r>
              <a:rPr lang="en-US" sz="2400" dirty="0"/>
              <a:t>This gentle repetition sends a message to the brain that everything is okay (or it will be soon). Before long, your heart will slow its pace and you will begin to relax—sometimes without even realizing it</a:t>
            </a:r>
            <a:r>
              <a:rPr lang="en-US" dirty="0"/>
              <a:t>.</a:t>
            </a:r>
          </a:p>
          <a:p>
            <a:endParaRPr lang="en-US" dirty="0"/>
          </a:p>
        </p:txBody>
      </p:sp>
    </p:spTree>
    <p:extLst>
      <p:ext uri="{BB962C8B-B14F-4D97-AF65-F5344CB8AC3E}">
        <p14:creationId xmlns:p14="http://schemas.microsoft.com/office/powerpoint/2010/main" val="35863017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Coping </a:t>
            </a:r>
            <a:r>
              <a:rPr lang="en-US" dirty="0"/>
              <a:t>Skills	</a:t>
            </a:r>
          </a:p>
        </p:txBody>
      </p:sp>
      <p:sp>
        <p:nvSpPr>
          <p:cNvPr id="3" name="Content Placeholder 2"/>
          <p:cNvSpPr>
            <a:spLocks noGrp="1"/>
          </p:cNvSpPr>
          <p:nvPr>
            <p:ph idx="1"/>
          </p:nvPr>
        </p:nvSpPr>
        <p:spPr>
          <a:xfrm>
            <a:off x="1" y="2199503"/>
            <a:ext cx="11953102" cy="4580238"/>
          </a:xfrm>
        </p:spPr>
        <p:txBody>
          <a:bodyPr/>
          <a:lstStyle/>
          <a:p>
            <a:pPr marL="0" indent="0">
              <a:buNone/>
            </a:pPr>
            <a:r>
              <a:rPr lang="en-US" sz="2400" b="1" dirty="0"/>
              <a:t>Mental </a:t>
            </a:r>
            <a:r>
              <a:rPr lang="en-US" sz="2400" b="1" dirty="0" smtClean="0"/>
              <a:t>Reframing</a:t>
            </a:r>
          </a:p>
          <a:p>
            <a:r>
              <a:rPr lang="en-US" sz="2400" dirty="0"/>
              <a:t>Mental reframing involves taking an emotion or stressor and thinking of it in a different way. Take, for example, getting stuck in traffic. Sure, you could think to yourself, “Wow, my life is horrible. I’m going to be late because of this traffic. Why does this always happen to me?”</a:t>
            </a:r>
          </a:p>
          <a:p>
            <a:r>
              <a:rPr lang="en-US" sz="2400" dirty="0"/>
              <a:t>Or you can reframe that thought, which might look something like, “This traffic is bad, but I’ll still get to where I’m going. There’s nothing I can do about it, so I’ll just listen to music or an audiobook to pass the time.” Perfecting this technique can literally change your perspective in tough situations. But as you might imagine, this skill takes time and practice.</a:t>
            </a:r>
          </a:p>
          <a:p>
            <a:pPr marL="0" indent="0">
              <a:buNone/>
            </a:pPr>
            <a:endParaRPr lang="en-US" dirty="0"/>
          </a:p>
        </p:txBody>
      </p:sp>
    </p:spTree>
    <p:extLst>
      <p:ext uri="{BB962C8B-B14F-4D97-AF65-F5344CB8AC3E}">
        <p14:creationId xmlns:p14="http://schemas.microsoft.com/office/powerpoint/2010/main" val="8517195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10000" y="709752"/>
            <a:ext cx="3416320" cy="707886"/>
          </a:xfrm>
          <a:prstGeom prst="rect">
            <a:avLst/>
          </a:prstGeom>
        </p:spPr>
        <p:txBody>
          <a:bodyPr wrap="none">
            <a:spAutoFit/>
          </a:bodyPr>
          <a:lstStyle/>
          <a:p>
            <a:r>
              <a:rPr lang="en-US" dirty="0"/>
              <a:t>Coping Skills	</a:t>
            </a:r>
          </a:p>
        </p:txBody>
      </p:sp>
      <p:sp>
        <p:nvSpPr>
          <p:cNvPr id="3" name="Content Placeholder 2"/>
          <p:cNvSpPr>
            <a:spLocks noGrp="1"/>
          </p:cNvSpPr>
          <p:nvPr>
            <p:ph idx="1"/>
          </p:nvPr>
        </p:nvSpPr>
        <p:spPr>
          <a:xfrm>
            <a:off x="0" y="1297461"/>
            <a:ext cx="11994291" cy="5560540"/>
          </a:xfrm>
        </p:spPr>
        <p:txBody>
          <a:bodyPr>
            <a:normAutofit/>
          </a:bodyPr>
          <a:lstStyle/>
          <a:p>
            <a:pPr marL="0" indent="0">
              <a:buNone/>
            </a:pPr>
            <a:r>
              <a:rPr lang="en-US" sz="2400" b="1" dirty="0"/>
              <a:t>Emotion </a:t>
            </a:r>
            <a:r>
              <a:rPr lang="en-US" sz="2400" b="1" dirty="0" smtClean="0"/>
              <a:t>Awareness:</a:t>
            </a:r>
          </a:p>
          <a:p>
            <a:r>
              <a:rPr lang="en-US" sz="2400" dirty="0" smtClean="0"/>
              <a:t>If </a:t>
            </a:r>
            <a:r>
              <a:rPr lang="en-US" sz="2400" dirty="0"/>
              <a:t>you live in denial of your emotions, it will take far longer to take care of them, because once we recognize what we’re feeling, we can tackle it or whatever is causing it. So, if you’re feeling anxious, let yourself be anxious for a couple of minutes—then meditate. If you’re feeling angry, let yourself be angry—then listen to some calming music. Be in touch with your emotions. </a:t>
            </a:r>
          </a:p>
        </p:txBody>
      </p:sp>
    </p:spTree>
    <p:extLst>
      <p:ext uri="{BB962C8B-B14F-4D97-AF65-F5344CB8AC3E}">
        <p14:creationId xmlns:p14="http://schemas.microsoft.com/office/powerpoint/2010/main" val="18776434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
  <TotalTime>348</TotalTime>
  <Words>715</Words>
  <Application>Microsoft Office PowerPoint</Application>
  <PresentationFormat>Widescreen</PresentationFormat>
  <Paragraphs>50</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Century Gothic</vt:lpstr>
      <vt:lpstr>Wingdings</vt:lpstr>
      <vt:lpstr>Wingdings 2</vt:lpstr>
      <vt:lpstr>Quotable</vt:lpstr>
      <vt:lpstr>  </vt:lpstr>
      <vt:lpstr>PowerPoint Presentation</vt:lpstr>
      <vt:lpstr>If you are experiencing any of these challenges, here are some coping tips you can use to manage your increased levels of anxiety, stress and sadness.</vt:lpstr>
      <vt:lpstr>Reach out &amp; Set Realistic Expectations</vt:lpstr>
      <vt:lpstr>Don’t Rely on Drugs and Alcohol</vt:lpstr>
      <vt:lpstr>Coping Skills</vt:lpstr>
      <vt:lpstr>Coping Skills </vt:lpstr>
      <vt:lpstr>Coping Skills </vt:lpstr>
      <vt:lpstr>Coping Skills </vt:lpstr>
      <vt:lpstr> Recovery Services of Northwest Ohio has outpatient offices in Williams, Fulton, Henry and Defiance County. </vt:lpstr>
      <vt:lpstr>Other Resources Available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HOLIDAY SELF-CARE</dc:title>
  <dc:creator>Danielle Yoh</dc:creator>
  <cp:lastModifiedBy>Danielle Yoh</cp:lastModifiedBy>
  <cp:revision>51</cp:revision>
  <dcterms:created xsi:type="dcterms:W3CDTF">2019-11-22T13:58:04Z</dcterms:created>
  <dcterms:modified xsi:type="dcterms:W3CDTF">2019-11-22T20:32:03Z</dcterms:modified>
</cp:coreProperties>
</file>