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3" r:id="rId7"/>
    <p:sldId id="264"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10/1/2019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10/1/2019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10/1/2019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0670" y="922638"/>
            <a:ext cx="9551773" cy="2528331"/>
          </a:xfrm>
        </p:spPr>
        <p:txBody>
          <a:bodyPr>
            <a:normAutofit fontScale="90000"/>
          </a:bodyPr>
          <a:lstStyle/>
          <a:p>
            <a:r>
              <a:rPr lang="en-US" b="1" dirty="0"/>
              <a:t>Domestic Violence Awareness Month (DVAM)</a:t>
            </a:r>
          </a:p>
        </p:txBody>
      </p:sp>
      <p:pic>
        <p:nvPicPr>
          <p:cNvPr id="4" name="Picture 3"/>
          <p:cNvPicPr>
            <a:picLocks noChangeAspect="1"/>
          </p:cNvPicPr>
          <p:nvPr/>
        </p:nvPicPr>
        <p:blipFill>
          <a:blip r:embed="rId2"/>
          <a:stretch>
            <a:fillRect/>
          </a:stretch>
        </p:blipFill>
        <p:spPr>
          <a:xfrm>
            <a:off x="3164796" y="3450969"/>
            <a:ext cx="2165086" cy="2645031"/>
          </a:xfrm>
          <a:prstGeom prst="rect">
            <a:avLst/>
          </a:prstGeom>
        </p:spPr>
      </p:pic>
    </p:spTree>
    <p:extLst>
      <p:ext uri="{BB962C8B-B14F-4D97-AF65-F5344CB8AC3E}">
        <p14:creationId xmlns:p14="http://schemas.microsoft.com/office/powerpoint/2010/main" val="155849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3">
                    <a:lumMod val="75000"/>
                  </a:schemeClr>
                </a:solidFill>
              </a:rPr>
              <a:t>About Domestic Violence </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marL="0" indent="0">
              <a:buNone/>
            </a:pPr>
            <a:r>
              <a:rPr lang="en-US" sz="2800" b="1" dirty="0" smtClean="0"/>
              <a:t>What is Domestic Violence?</a:t>
            </a:r>
          </a:p>
          <a:p>
            <a:r>
              <a:rPr lang="en-US" sz="2800" b="1" dirty="0" smtClean="0"/>
              <a:t>Domestic </a:t>
            </a:r>
            <a:r>
              <a:rPr lang="en-US" sz="2800" b="1" dirty="0"/>
              <a:t>violence is best understood as a pattern of abusive behaviors–including physical, sexual, and psychological attacks as well as economic coercion–used by one intimate partner against another (adult or adolescent) to gain, maintain, or regain power and control in the relationship</a:t>
            </a:r>
          </a:p>
        </p:txBody>
      </p:sp>
    </p:spTree>
    <p:extLst>
      <p:ext uri="{BB962C8B-B14F-4D97-AF65-F5344CB8AC3E}">
        <p14:creationId xmlns:p14="http://schemas.microsoft.com/office/powerpoint/2010/main" val="1738371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153032" y="670826"/>
            <a:ext cx="8610600" cy="1293812"/>
          </a:xfrm>
        </p:spPr>
        <p:txBody>
          <a:bodyPr>
            <a:normAutofit fontScale="90000"/>
          </a:bodyPr>
          <a:lstStyle/>
          <a:p>
            <a:r>
              <a:rPr lang="en-US" b="1" dirty="0">
                <a:solidFill>
                  <a:schemeClr val="accent3">
                    <a:lumMod val="75000"/>
                  </a:schemeClr>
                </a:solidFill>
              </a:rPr>
              <a:t>Who Can Be in an Abusive Relationship?</a:t>
            </a:r>
            <a:r>
              <a:rPr lang="en-US" dirty="0"/>
              <a:t/>
            </a:r>
            <a:br>
              <a:rPr lang="en-US" dirty="0"/>
            </a:br>
            <a:endParaRPr lang="en-US" dirty="0"/>
          </a:p>
        </p:txBody>
      </p:sp>
      <p:sp>
        <p:nvSpPr>
          <p:cNvPr id="3" name="Content Placeholder 2"/>
          <p:cNvSpPr>
            <a:spLocks noGrp="1"/>
          </p:cNvSpPr>
          <p:nvPr>
            <p:ph idx="4294967295"/>
          </p:nvPr>
        </p:nvSpPr>
        <p:spPr>
          <a:xfrm>
            <a:off x="693995" y="1964638"/>
            <a:ext cx="11069637" cy="4641850"/>
          </a:xfrm>
        </p:spPr>
        <p:txBody>
          <a:bodyPr>
            <a:normAutofit/>
          </a:bodyPr>
          <a:lstStyle/>
          <a:p>
            <a:r>
              <a:rPr lang="en-US" sz="2800" b="1" dirty="0"/>
              <a:t>Anyone can be abusive and anyone can be the victim of abuse. It happens regardless of gender, age, sexual orientation, race or economic background. If you are being abused by your partner, you may feel confused, afraid, angry and/or trapped. All of these emotions are normal responses to abuse. You might also blame yourself for what is happening. But, no matter what others might say, you are never responsible for your partner’s abusive actions. </a:t>
            </a:r>
            <a:r>
              <a:rPr lang="en-US" sz="2800" b="1" dirty="0" smtClean="0"/>
              <a:t>Regardless </a:t>
            </a:r>
            <a:r>
              <a:rPr lang="en-US" sz="2800" b="1" dirty="0"/>
              <a:t>of the circumstances of the relationship or the pasts of either partner, </a:t>
            </a:r>
            <a:r>
              <a:rPr lang="en-US" sz="2800" b="1" i="1" dirty="0"/>
              <a:t>no one </a:t>
            </a:r>
            <a:r>
              <a:rPr lang="en-US" sz="2800" b="1" i="1" dirty="0" smtClean="0"/>
              <a:t>ever </a:t>
            </a:r>
            <a:r>
              <a:rPr lang="en-US" sz="2800" b="1" i="1" dirty="0"/>
              <a:t>deserves to be abused</a:t>
            </a:r>
            <a:r>
              <a:rPr lang="en-US" sz="2800" b="1" dirty="0" smtClean="0"/>
              <a:t>.</a:t>
            </a:r>
          </a:p>
          <a:p>
            <a:endParaRPr lang="en-US" sz="2400" b="1" dirty="0"/>
          </a:p>
        </p:txBody>
      </p:sp>
    </p:spTree>
    <p:extLst>
      <p:ext uri="{BB962C8B-B14F-4D97-AF65-F5344CB8AC3E}">
        <p14:creationId xmlns:p14="http://schemas.microsoft.com/office/powerpoint/2010/main" val="2766773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2011" y="230659"/>
            <a:ext cx="8804189" cy="1670223"/>
          </a:xfrm>
        </p:spPr>
        <p:txBody>
          <a:bodyPr>
            <a:noAutofit/>
          </a:bodyPr>
          <a:lstStyle/>
          <a:p>
            <a:r>
              <a:rPr lang="en-US" b="1" dirty="0">
                <a:solidFill>
                  <a:schemeClr val="accent3">
                    <a:lumMod val="75000"/>
                  </a:schemeClr>
                </a:solidFill>
              </a:rPr>
              <a:t>Warning Signs of </a:t>
            </a:r>
            <a:r>
              <a:rPr lang="en-US" b="1" dirty="0" smtClean="0">
                <a:solidFill>
                  <a:schemeClr val="accent3">
                    <a:lumMod val="75000"/>
                  </a:schemeClr>
                </a:solidFill>
              </a:rPr>
              <a:t/>
            </a:r>
            <a:br>
              <a:rPr lang="en-US" b="1" dirty="0" smtClean="0">
                <a:solidFill>
                  <a:schemeClr val="accent3">
                    <a:lumMod val="75000"/>
                  </a:schemeClr>
                </a:solidFill>
              </a:rPr>
            </a:br>
            <a:r>
              <a:rPr lang="en-US" b="1" dirty="0" smtClean="0">
                <a:solidFill>
                  <a:schemeClr val="accent3">
                    <a:lumMod val="75000"/>
                  </a:schemeClr>
                </a:solidFill>
              </a:rPr>
              <a:t>Domestic </a:t>
            </a:r>
            <a:r>
              <a:rPr lang="en-US" b="1" dirty="0">
                <a:solidFill>
                  <a:schemeClr val="accent3">
                    <a:lumMod val="75000"/>
                  </a:schemeClr>
                </a:solidFill>
              </a:rPr>
              <a:t>Violence</a:t>
            </a:r>
            <a:br>
              <a:rPr lang="en-US" b="1" dirty="0">
                <a:solidFill>
                  <a:schemeClr val="accent3">
                    <a:lumMod val="75000"/>
                  </a:schemeClr>
                </a:solidFill>
              </a:rPr>
            </a:br>
            <a:endParaRPr lang="en-US" b="1" dirty="0">
              <a:solidFill>
                <a:schemeClr val="accent3">
                  <a:lumMod val="75000"/>
                </a:schemeClr>
              </a:solidFill>
            </a:endParaRPr>
          </a:p>
        </p:txBody>
      </p:sp>
      <p:sp>
        <p:nvSpPr>
          <p:cNvPr id="3" name="Content Placeholder 2"/>
          <p:cNvSpPr>
            <a:spLocks noGrp="1"/>
          </p:cNvSpPr>
          <p:nvPr>
            <p:ph idx="1"/>
          </p:nvPr>
        </p:nvSpPr>
        <p:spPr>
          <a:xfrm>
            <a:off x="123568" y="1425146"/>
            <a:ext cx="12068432" cy="5581135"/>
          </a:xfrm>
        </p:spPr>
        <p:txBody>
          <a:bodyPr>
            <a:normAutofit fontScale="92500" lnSpcReduction="20000"/>
          </a:bodyPr>
          <a:lstStyle/>
          <a:p>
            <a:pPr marL="0" indent="0">
              <a:buNone/>
            </a:pPr>
            <a:r>
              <a:rPr lang="en-US" sz="3000" b="1" dirty="0"/>
              <a:t>It’s not always easy to tell at the beginning of a relationship if it will become abusive</a:t>
            </a:r>
            <a:r>
              <a:rPr lang="en-US" sz="3000" b="1" dirty="0" smtClean="0"/>
              <a:t>.</a:t>
            </a:r>
            <a:r>
              <a:rPr lang="en-US" sz="3000" b="1" dirty="0"/>
              <a:t> In fact, many abusive partners may seem absolutely perfect in the early stages of a relationship. Possessive and controlling behaviors don’t always appear overnight, but rather emerge and intensify as the relationship grows</a:t>
            </a:r>
            <a:r>
              <a:rPr lang="en-US" sz="3000" b="1" dirty="0" smtClean="0"/>
              <a:t>. </a:t>
            </a:r>
          </a:p>
          <a:p>
            <a:pPr marL="0" indent="0">
              <a:buNone/>
            </a:pPr>
            <a:r>
              <a:rPr lang="en-US" sz="3000" b="1" u="sng" dirty="0" smtClean="0"/>
              <a:t>Some of the signs of an abusive relationship include a partner who:</a:t>
            </a:r>
          </a:p>
          <a:p>
            <a:r>
              <a:rPr lang="en-US" sz="3000" b="1" dirty="0" smtClean="0"/>
              <a:t>Tells you that you can never do anything right</a:t>
            </a:r>
          </a:p>
          <a:p>
            <a:r>
              <a:rPr lang="en-US" sz="3000" b="1" dirty="0" smtClean="0"/>
              <a:t>Shows </a:t>
            </a:r>
            <a:r>
              <a:rPr lang="en-US" sz="3000" b="1" dirty="0"/>
              <a:t>extreme jealousy of your friends and time spent away</a:t>
            </a:r>
          </a:p>
          <a:p>
            <a:r>
              <a:rPr lang="en-US" sz="3000" b="1" dirty="0"/>
              <a:t>Keeps you or discourages you from seeing friends or family members</a:t>
            </a:r>
          </a:p>
          <a:p>
            <a:r>
              <a:rPr lang="en-US" sz="3000" b="1" dirty="0"/>
              <a:t>Insults, demeans or shames you with put-downs</a:t>
            </a:r>
          </a:p>
          <a:p>
            <a:r>
              <a:rPr lang="en-US" sz="3000" b="1" dirty="0"/>
              <a:t>Controls every penny spent in the household</a:t>
            </a:r>
          </a:p>
          <a:p>
            <a:r>
              <a:rPr lang="en-US" sz="3000" b="1" dirty="0"/>
              <a:t>Takes your money or refuses to give you money for necessary expenses</a:t>
            </a:r>
          </a:p>
          <a:p>
            <a:endParaRPr lang="en-US" b="1" dirty="0"/>
          </a:p>
        </p:txBody>
      </p:sp>
    </p:spTree>
    <p:extLst>
      <p:ext uri="{BB962C8B-B14F-4D97-AF65-F5344CB8AC3E}">
        <p14:creationId xmlns:p14="http://schemas.microsoft.com/office/powerpoint/2010/main" val="86139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7405" y="156831"/>
            <a:ext cx="8610600" cy="1293028"/>
          </a:xfrm>
        </p:spPr>
        <p:txBody>
          <a:bodyPr/>
          <a:lstStyle/>
          <a:p>
            <a:r>
              <a:rPr lang="en-US" b="1" dirty="0">
                <a:solidFill>
                  <a:schemeClr val="accent3">
                    <a:lumMod val="75000"/>
                  </a:schemeClr>
                </a:solidFill>
              </a:rPr>
              <a:t>Warning Signs of </a:t>
            </a:r>
            <a:br>
              <a:rPr lang="en-US" b="1" dirty="0">
                <a:solidFill>
                  <a:schemeClr val="accent3">
                    <a:lumMod val="75000"/>
                  </a:schemeClr>
                </a:solidFill>
              </a:rPr>
            </a:br>
            <a:r>
              <a:rPr lang="en-US" b="1" dirty="0">
                <a:solidFill>
                  <a:schemeClr val="accent3">
                    <a:lumMod val="75000"/>
                  </a:schemeClr>
                </a:solidFill>
              </a:rPr>
              <a:t>Domestic </a:t>
            </a:r>
            <a:r>
              <a:rPr lang="en-US" b="1" dirty="0" smtClean="0">
                <a:solidFill>
                  <a:schemeClr val="accent3">
                    <a:lumMod val="75000"/>
                  </a:schemeClr>
                </a:solidFill>
              </a:rPr>
              <a:t>Violence Cont.</a:t>
            </a:r>
            <a:endParaRPr lang="en-US" dirty="0"/>
          </a:p>
        </p:txBody>
      </p:sp>
      <p:sp>
        <p:nvSpPr>
          <p:cNvPr id="3" name="Content Placeholder 2"/>
          <p:cNvSpPr>
            <a:spLocks noGrp="1"/>
          </p:cNvSpPr>
          <p:nvPr>
            <p:ph idx="1"/>
          </p:nvPr>
        </p:nvSpPr>
        <p:spPr>
          <a:xfrm>
            <a:off x="181233" y="1688756"/>
            <a:ext cx="11349681" cy="4768827"/>
          </a:xfrm>
        </p:spPr>
        <p:txBody>
          <a:bodyPr>
            <a:normAutofit fontScale="55000" lnSpcReduction="20000"/>
          </a:bodyPr>
          <a:lstStyle/>
          <a:p>
            <a:r>
              <a:rPr lang="en-US" sz="5100" b="1" dirty="0"/>
              <a:t>Looks at you or acts in ways that scare you</a:t>
            </a:r>
          </a:p>
          <a:p>
            <a:r>
              <a:rPr lang="en-US" sz="5100" b="1" dirty="0"/>
              <a:t>Controls who you see, where you go, or what you do</a:t>
            </a:r>
          </a:p>
          <a:p>
            <a:r>
              <a:rPr lang="en-US" sz="5100" b="1" dirty="0"/>
              <a:t>Prevents you from making your own decisions</a:t>
            </a:r>
          </a:p>
          <a:p>
            <a:r>
              <a:rPr lang="en-US" sz="5100" b="1" dirty="0"/>
              <a:t>Tells you that you are a bad parent or threatens to harm or take away your children</a:t>
            </a:r>
          </a:p>
          <a:p>
            <a:r>
              <a:rPr lang="en-US" sz="5100" b="1" dirty="0"/>
              <a:t>Prevents you from working or attending school</a:t>
            </a:r>
          </a:p>
          <a:p>
            <a:r>
              <a:rPr lang="en-US" sz="5100" b="1" dirty="0"/>
              <a:t>Destroys your property or threatens to hurt or kill your pets</a:t>
            </a:r>
          </a:p>
          <a:p>
            <a:r>
              <a:rPr lang="en-US" sz="5100" b="1" dirty="0"/>
              <a:t>Intimidates you with guns, knives or other weapons</a:t>
            </a:r>
          </a:p>
          <a:p>
            <a:r>
              <a:rPr lang="en-US" sz="5100" b="1" dirty="0"/>
              <a:t>Pressures you to have sex when you don’t want to or do things sexually you’re not comfortable with</a:t>
            </a:r>
          </a:p>
          <a:p>
            <a:r>
              <a:rPr lang="en-US" sz="5100" b="1" dirty="0"/>
              <a:t>Pressures you to use drugs or alcohol</a:t>
            </a:r>
          </a:p>
          <a:p>
            <a:endParaRPr lang="en-US" b="1" dirty="0"/>
          </a:p>
        </p:txBody>
      </p:sp>
    </p:spTree>
    <p:extLst>
      <p:ext uri="{BB962C8B-B14F-4D97-AF65-F5344CB8AC3E}">
        <p14:creationId xmlns:p14="http://schemas.microsoft.com/office/powerpoint/2010/main" val="662908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3557" y="230659"/>
            <a:ext cx="9562070" cy="1359243"/>
          </a:xfrm>
        </p:spPr>
        <p:txBody>
          <a:bodyPr/>
          <a:lstStyle/>
          <a:p>
            <a:r>
              <a:rPr lang="en-US" dirty="0"/>
              <a:t> </a:t>
            </a:r>
            <a:r>
              <a:rPr lang="en-US" b="1" dirty="0">
                <a:solidFill>
                  <a:schemeClr val="accent3">
                    <a:lumMod val="75000"/>
                  </a:schemeClr>
                </a:solidFill>
              </a:rPr>
              <a:t>healthy relationship</a:t>
            </a:r>
            <a:endParaRPr lang="en-US" dirty="0">
              <a:solidFill>
                <a:schemeClr val="accent3">
                  <a:lumMod val="75000"/>
                </a:schemeClr>
              </a:solidFill>
            </a:endParaRPr>
          </a:p>
        </p:txBody>
      </p:sp>
      <p:sp>
        <p:nvSpPr>
          <p:cNvPr id="3" name="Content Placeholder 2"/>
          <p:cNvSpPr>
            <a:spLocks noGrp="1"/>
          </p:cNvSpPr>
          <p:nvPr>
            <p:ph idx="1"/>
          </p:nvPr>
        </p:nvSpPr>
        <p:spPr>
          <a:xfrm>
            <a:off x="123568" y="1837039"/>
            <a:ext cx="11829535" cy="4802658"/>
          </a:xfrm>
        </p:spPr>
        <p:txBody>
          <a:bodyPr>
            <a:normAutofit lnSpcReduction="10000"/>
          </a:bodyPr>
          <a:lstStyle/>
          <a:p>
            <a:pPr marL="0" indent="0">
              <a:buNone/>
            </a:pPr>
            <a:r>
              <a:rPr lang="en-US" b="1" dirty="0"/>
              <a:t>A</a:t>
            </a:r>
            <a:r>
              <a:rPr lang="en-US" sz="2400" b="1" dirty="0"/>
              <a:t> </a:t>
            </a:r>
            <a:r>
              <a:rPr lang="en-US" sz="3000" b="1" dirty="0"/>
              <a:t>healthy relationship means that both you and your partner(s) are</a:t>
            </a:r>
            <a:r>
              <a:rPr lang="en-US" sz="3000" b="1" dirty="0" smtClean="0"/>
              <a:t>:</a:t>
            </a:r>
          </a:p>
          <a:p>
            <a:r>
              <a:rPr lang="en-US" sz="3000" b="1" dirty="0"/>
              <a:t>Communicating: You talk openly about problems and listen to one another. You respect each other’s opinions.</a:t>
            </a:r>
          </a:p>
          <a:p>
            <a:r>
              <a:rPr lang="en-US" sz="3000" b="1" dirty="0"/>
              <a:t>Respectful: You value each other as you are.</a:t>
            </a:r>
          </a:p>
          <a:p>
            <a:r>
              <a:rPr lang="en-US" sz="3000" b="1" dirty="0"/>
              <a:t>Trusting: </a:t>
            </a:r>
            <a:r>
              <a:rPr lang="en-US" sz="3000" b="1" dirty="0" smtClean="0"/>
              <a:t>You </a:t>
            </a:r>
            <a:r>
              <a:rPr lang="en-US" sz="3000" b="1" dirty="0"/>
              <a:t>do not feel the need to “prove” each other’s trustworthiness.</a:t>
            </a:r>
          </a:p>
          <a:p>
            <a:r>
              <a:rPr lang="en-US" sz="3000" b="1" dirty="0"/>
              <a:t>Honest: You are honest with each other, but can still keep some things private</a:t>
            </a:r>
            <a:r>
              <a:rPr lang="en-US" sz="3000" b="1" dirty="0" smtClean="0"/>
              <a:t>.</a:t>
            </a:r>
          </a:p>
          <a:p>
            <a:r>
              <a:rPr lang="en-US" sz="3000" b="1" dirty="0"/>
              <a:t>Equal: You make decisions together and hold each other to the same standard.</a:t>
            </a:r>
          </a:p>
          <a:p>
            <a:endParaRPr lang="en-US" sz="2400" b="1" dirty="0"/>
          </a:p>
          <a:p>
            <a:pPr marL="0" indent="0">
              <a:buNone/>
            </a:pPr>
            <a:endParaRPr lang="en-US" b="1" dirty="0"/>
          </a:p>
        </p:txBody>
      </p:sp>
    </p:spTree>
    <p:extLst>
      <p:ext uri="{BB962C8B-B14F-4D97-AF65-F5344CB8AC3E}">
        <p14:creationId xmlns:p14="http://schemas.microsoft.com/office/powerpoint/2010/main" val="951976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9167" y="423738"/>
            <a:ext cx="8610600" cy="1293028"/>
          </a:xfrm>
        </p:spPr>
        <p:txBody>
          <a:bodyPr/>
          <a:lstStyle/>
          <a:p>
            <a:r>
              <a:rPr lang="en-US" b="1" dirty="0">
                <a:solidFill>
                  <a:schemeClr val="accent3">
                    <a:lumMod val="75000"/>
                  </a:schemeClr>
                </a:solidFill>
              </a:rPr>
              <a:t>healthy relationship</a:t>
            </a:r>
            <a:endParaRPr lang="en-US" dirty="0"/>
          </a:p>
        </p:txBody>
      </p:sp>
      <p:sp>
        <p:nvSpPr>
          <p:cNvPr id="3" name="Content Placeholder 2"/>
          <p:cNvSpPr>
            <a:spLocks noGrp="1"/>
          </p:cNvSpPr>
          <p:nvPr>
            <p:ph idx="1"/>
          </p:nvPr>
        </p:nvSpPr>
        <p:spPr>
          <a:xfrm>
            <a:off x="123569" y="1716766"/>
            <a:ext cx="11382632" cy="5062975"/>
          </a:xfrm>
        </p:spPr>
        <p:txBody>
          <a:bodyPr>
            <a:normAutofit fontScale="92500" lnSpcReduction="10000"/>
          </a:bodyPr>
          <a:lstStyle/>
          <a:p>
            <a:r>
              <a:rPr lang="en-US" sz="3000" b="1" dirty="0" smtClean="0"/>
              <a:t>Enjoying </a:t>
            </a:r>
            <a:r>
              <a:rPr lang="en-US" sz="3000" b="1" dirty="0"/>
              <a:t>personal time: You enjoy spending time apart, alone or with others. You respect each other’s need for time apart.</a:t>
            </a:r>
          </a:p>
          <a:p>
            <a:r>
              <a:rPr lang="en-US" sz="3000" b="1" dirty="0"/>
              <a:t>Making mutual sexual choices: You talk openly about sexual and reproductive choices together. All partners willingly consent to sexual activity and can safely discuss what you are and are not comfortable with.</a:t>
            </a:r>
          </a:p>
          <a:p>
            <a:r>
              <a:rPr lang="en-US" sz="3000" b="1" dirty="0"/>
              <a:t>Economic/financial partners: You and your partner have equal say with regard to finances. </a:t>
            </a:r>
          </a:p>
          <a:p>
            <a:r>
              <a:rPr lang="en-US" sz="3000" b="1" dirty="0"/>
              <a:t>Engaging in supportive parenting: All partners are able to parent in a way they feel comfortable with. You communicate together about the needs of the child(</a:t>
            </a:r>
            <a:r>
              <a:rPr lang="en-US" sz="3000" b="1" dirty="0" err="1"/>
              <a:t>ren</a:t>
            </a:r>
            <a:r>
              <a:rPr lang="en-US" sz="3000" b="1" dirty="0"/>
              <a:t>), as well as the needs of the parents.</a:t>
            </a:r>
          </a:p>
          <a:p>
            <a:endParaRPr lang="en-US" b="1" dirty="0"/>
          </a:p>
        </p:txBody>
      </p:sp>
    </p:spTree>
    <p:extLst>
      <p:ext uri="{BB962C8B-B14F-4D97-AF65-F5344CB8AC3E}">
        <p14:creationId xmlns:p14="http://schemas.microsoft.com/office/powerpoint/2010/main" val="3328149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581400" y="190500"/>
            <a:ext cx="8610600" cy="1292225"/>
          </a:xfrm>
        </p:spPr>
        <p:txBody>
          <a:bodyPr/>
          <a:lstStyle/>
          <a:p>
            <a:r>
              <a:rPr lang="en-US" b="1" dirty="0">
                <a:solidFill>
                  <a:schemeClr val="accent3">
                    <a:lumMod val="75000"/>
                  </a:schemeClr>
                </a:solidFill>
              </a:rPr>
              <a:t>Domestic Violence Resources</a:t>
            </a:r>
          </a:p>
        </p:txBody>
      </p:sp>
      <p:sp>
        <p:nvSpPr>
          <p:cNvPr id="3" name="Content Placeholder 2"/>
          <p:cNvSpPr>
            <a:spLocks noGrp="1"/>
          </p:cNvSpPr>
          <p:nvPr>
            <p:ph idx="4294967295"/>
          </p:nvPr>
        </p:nvSpPr>
        <p:spPr>
          <a:xfrm>
            <a:off x="0" y="1366838"/>
            <a:ext cx="12026900" cy="5491162"/>
          </a:xfrm>
        </p:spPr>
        <p:txBody>
          <a:bodyPr>
            <a:normAutofit fontScale="25000" lnSpcReduction="20000"/>
          </a:bodyPr>
          <a:lstStyle/>
          <a:p>
            <a:r>
              <a:rPr lang="en-US" sz="9600" b="1" dirty="0"/>
              <a:t>Ohio Domestic Violence Network</a:t>
            </a:r>
            <a:br>
              <a:rPr lang="en-US" sz="9600" b="1" dirty="0"/>
            </a:br>
            <a:r>
              <a:rPr lang="en-US" sz="9600" b="1" dirty="0"/>
              <a:t>Hotline: (800) 934-9840</a:t>
            </a:r>
            <a:br>
              <a:rPr lang="en-US" sz="9600" b="1" dirty="0"/>
            </a:br>
            <a:r>
              <a:rPr lang="en-US" sz="9600" b="1" dirty="0"/>
              <a:t>Website: </a:t>
            </a:r>
            <a:r>
              <a:rPr lang="en-US" sz="9600" b="1" dirty="0" smtClean="0"/>
              <a:t>www.odvn.org</a:t>
            </a:r>
          </a:p>
          <a:p>
            <a:r>
              <a:rPr lang="en-US" sz="9600" b="1" dirty="0"/>
              <a:t>National Domestic Violence </a:t>
            </a:r>
            <a:r>
              <a:rPr lang="en-US" sz="9600" b="1" dirty="0" smtClean="0"/>
              <a:t>Hotline</a:t>
            </a:r>
          </a:p>
          <a:p>
            <a:pPr marL="0" indent="0">
              <a:buNone/>
            </a:pPr>
            <a:r>
              <a:rPr lang="en-US" sz="9600" b="1" dirty="0"/>
              <a:t> 1−800−799−7233 or TTY 1−800−787−3224</a:t>
            </a:r>
            <a:r>
              <a:rPr lang="en-US" sz="9600" b="1" dirty="0" smtClean="0"/>
              <a:t>.</a:t>
            </a:r>
          </a:p>
          <a:p>
            <a:pPr marL="0" indent="0">
              <a:buNone/>
            </a:pPr>
            <a:r>
              <a:rPr lang="en-US" sz="9600" b="1" dirty="0"/>
              <a:t>Website</a:t>
            </a:r>
            <a:r>
              <a:rPr lang="en-US" sz="9600" b="1" dirty="0" smtClean="0"/>
              <a:t>:</a:t>
            </a:r>
            <a:r>
              <a:rPr lang="en-US" sz="9600" b="1" dirty="0"/>
              <a:t> </a:t>
            </a:r>
            <a:r>
              <a:rPr lang="en-US" sz="9600" b="1" dirty="0" smtClean="0"/>
              <a:t>www.thehotline.org to chat live via this website</a:t>
            </a:r>
          </a:p>
          <a:p>
            <a:r>
              <a:rPr lang="en-US" sz="9600" b="1" dirty="0"/>
              <a:t>SARAH's House</a:t>
            </a:r>
          </a:p>
          <a:p>
            <a:pPr marL="0" indent="0">
              <a:buNone/>
            </a:pPr>
            <a:r>
              <a:rPr lang="en-US" sz="9600" b="1" dirty="0"/>
              <a:t>1114 East Second Street</a:t>
            </a:r>
          </a:p>
          <a:p>
            <a:pPr marL="0" indent="0">
              <a:buNone/>
            </a:pPr>
            <a:r>
              <a:rPr lang="en-US" sz="9600" b="1" dirty="0"/>
              <a:t>Defiance, Ohio 43512</a:t>
            </a:r>
          </a:p>
          <a:p>
            <a:pPr marL="0" indent="0">
              <a:buNone/>
            </a:pPr>
            <a:r>
              <a:rPr lang="en-US" sz="9600" b="1" dirty="0"/>
              <a:t>P: (419) </a:t>
            </a:r>
            <a:r>
              <a:rPr lang="en-US" sz="9600" b="1" dirty="0" smtClean="0"/>
              <a:t>782-0911</a:t>
            </a:r>
            <a:r>
              <a:rPr lang="en-US" sz="9600" b="1" dirty="0"/>
              <a:t/>
            </a:r>
            <a:br>
              <a:rPr lang="en-US" sz="9600" b="1" dirty="0"/>
            </a:br>
            <a:r>
              <a:rPr lang="en-US" sz="9600" b="1" dirty="0"/>
              <a:t>Monday - Friday</a:t>
            </a:r>
            <a:br>
              <a:rPr lang="en-US" sz="9600" b="1" dirty="0"/>
            </a:br>
            <a:r>
              <a:rPr lang="en-US" sz="9600" b="1" dirty="0"/>
              <a:t>8:00 AM to 4:30 </a:t>
            </a:r>
            <a:r>
              <a:rPr lang="en-US" sz="9600" b="1" dirty="0" smtClean="0"/>
              <a:t>PM</a:t>
            </a:r>
          </a:p>
          <a:p>
            <a:r>
              <a:rPr lang="en-US" sz="9600" b="1" dirty="0" smtClean="0"/>
              <a:t>House of Ruth </a:t>
            </a:r>
            <a:r>
              <a:rPr lang="en-US" sz="9600" b="1" dirty="0"/>
              <a:t>: domestic violence shelter </a:t>
            </a:r>
            <a:endParaRPr lang="en-US" sz="9600" b="1" dirty="0" smtClean="0"/>
          </a:p>
          <a:p>
            <a:pPr marL="0" indent="0">
              <a:buNone/>
            </a:pPr>
            <a:r>
              <a:rPr lang="en-US" sz="9600" b="1" smtClean="0"/>
              <a:t>1-800-782-8555</a:t>
            </a:r>
            <a:endParaRPr lang="en-US" sz="9600" b="1" dirty="0" smtClean="0"/>
          </a:p>
          <a:p>
            <a:pPr marL="0" indent="0">
              <a:buNone/>
            </a:pPr>
            <a:endParaRPr lang="en-US" b="1" dirty="0" smtClean="0"/>
          </a:p>
          <a:p>
            <a:pPr marL="0" indent="0">
              <a:buNone/>
            </a:pPr>
            <a:r>
              <a:rPr lang="en-US" sz="11200" b="1" dirty="0" smtClean="0"/>
              <a:t>If you are in danger, please call 911</a:t>
            </a:r>
          </a:p>
          <a:p>
            <a:pPr marL="0" indent="0">
              <a:buNone/>
            </a:pPr>
            <a:endParaRPr lang="en-US" b="1" dirty="0"/>
          </a:p>
          <a:p>
            <a:pPr marL="0" indent="0">
              <a:buNone/>
            </a:pPr>
            <a:endParaRPr lang="en-US" sz="2900" b="1" dirty="0" smtClean="0"/>
          </a:p>
        </p:txBody>
      </p:sp>
    </p:spTree>
    <p:extLst>
      <p:ext uri="{BB962C8B-B14F-4D97-AF65-F5344CB8AC3E}">
        <p14:creationId xmlns:p14="http://schemas.microsoft.com/office/powerpoint/2010/main" val="88023909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171</TotalTime>
  <Words>524</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Vapor Trail</vt:lpstr>
      <vt:lpstr>Domestic Violence Awareness Month (DVAM)</vt:lpstr>
      <vt:lpstr>About Domestic Violence  </vt:lpstr>
      <vt:lpstr>Who Can Be in an Abusive Relationship? </vt:lpstr>
      <vt:lpstr>Warning Signs of  Domestic Violence </vt:lpstr>
      <vt:lpstr>Warning Signs of  Domestic Violence Cont.</vt:lpstr>
      <vt:lpstr> healthy relationship</vt:lpstr>
      <vt:lpstr>healthy relationship</vt:lpstr>
      <vt:lpstr>Domestic Violence 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Violence Awareness Month (DVAM)</dc:title>
  <dc:creator>Danielle Yoh</dc:creator>
  <cp:lastModifiedBy>Danielle Yoh</cp:lastModifiedBy>
  <cp:revision>15</cp:revision>
  <dcterms:created xsi:type="dcterms:W3CDTF">2019-09-13T14:22:50Z</dcterms:created>
  <dcterms:modified xsi:type="dcterms:W3CDTF">2019-10-01T16:40:32Z</dcterms:modified>
</cp:coreProperties>
</file>