
<file path=[Content_Types].xml><?xml version="1.0" encoding="utf-8"?>
<Types xmlns="http://schemas.openxmlformats.org/package/2006/content-types">
  <Default Extension="png" ContentType="image/png"/>
  <Default Extension="svg" ContentType="image/svg+xml"/>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 id="273" r:id="rId17"/>
    <p:sldId id="276" r:id="rId18"/>
    <p:sldId id="277" r:id="rId19"/>
    <p:sldId id="278" r:id="rId20"/>
    <p:sldId id="279"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35" autoAdjust="0"/>
  </p:normalViewPr>
  <p:slideViewPr>
    <p:cSldViewPr snapToGrid="0" showGuides="1">
      <p:cViewPr varScale="1">
        <p:scale>
          <a:sx n="115" d="100"/>
          <a:sy n="115" d="100"/>
        </p:scale>
        <p:origin x="312"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en-US" smtClean="0"/>
              <a:t>5/28/2021</a:t>
            </a:fld>
            <a:endParaRPr lang="en-US"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en-US" smtClean="0"/>
              <a:t>‹#›</a:t>
            </a:fld>
            <a:endParaRPr lang="en-US"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en-US" noProof="0" smtClean="0"/>
              <a:t>5/28/2021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en-US" noProof="0" smtClean="0"/>
              <a:t>‹#›</a:t>
            </a:fld>
            <a:endParaRPr lang="en-US"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a:t>
            </a:fld>
            <a:endParaRPr lang="en-US" dirty="0"/>
          </a:p>
        </p:txBody>
      </p:sp>
    </p:spTree>
    <p:extLst>
      <p:ext uri="{BB962C8B-B14F-4D97-AF65-F5344CB8AC3E}">
        <p14:creationId xmlns:p14="http://schemas.microsoft.com/office/powerpoint/2010/main" val="251884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10</a:t>
            </a:fld>
            <a:endParaRPr lang="en-US" dirty="0"/>
          </a:p>
        </p:txBody>
      </p:sp>
    </p:spTree>
    <p:extLst>
      <p:ext uri="{BB962C8B-B14F-4D97-AF65-F5344CB8AC3E}">
        <p14:creationId xmlns:p14="http://schemas.microsoft.com/office/powerpoint/2010/main" val="116095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11</a:t>
            </a:fld>
            <a:endParaRPr lang="en-US" dirty="0"/>
          </a:p>
        </p:txBody>
      </p:sp>
    </p:spTree>
    <p:extLst>
      <p:ext uri="{BB962C8B-B14F-4D97-AF65-F5344CB8AC3E}">
        <p14:creationId xmlns:p14="http://schemas.microsoft.com/office/powerpoint/2010/main" val="361473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12</a:t>
            </a:fld>
            <a:endParaRPr lang="en-US" dirty="0"/>
          </a:p>
        </p:txBody>
      </p:sp>
    </p:spTree>
    <p:extLst>
      <p:ext uri="{BB962C8B-B14F-4D97-AF65-F5344CB8AC3E}">
        <p14:creationId xmlns:p14="http://schemas.microsoft.com/office/powerpoint/2010/main" val="44475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13</a:t>
            </a:fld>
            <a:endParaRPr lang="en-US" dirty="0"/>
          </a:p>
        </p:txBody>
      </p:sp>
    </p:spTree>
    <p:extLst>
      <p:ext uri="{BB962C8B-B14F-4D97-AF65-F5344CB8AC3E}">
        <p14:creationId xmlns:p14="http://schemas.microsoft.com/office/powerpoint/2010/main" val="15559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14</a:t>
            </a:fld>
            <a:endParaRPr lang="en-US" dirty="0"/>
          </a:p>
        </p:txBody>
      </p:sp>
    </p:spTree>
    <p:extLst>
      <p:ext uri="{BB962C8B-B14F-4D97-AF65-F5344CB8AC3E}">
        <p14:creationId xmlns:p14="http://schemas.microsoft.com/office/powerpoint/2010/main" val="966191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15</a:t>
            </a:fld>
            <a:endParaRPr lang="en-US" dirty="0"/>
          </a:p>
        </p:txBody>
      </p:sp>
    </p:spTree>
    <p:extLst>
      <p:ext uri="{BB962C8B-B14F-4D97-AF65-F5344CB8AC3E}">
        <p14:creationId xmlns:p14="http://schemas.microsoft.com/office/powerpoint/2010/main" val="216308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16</a:t>
            </a:fld>
            <a:endParaRPr lang="en-US" dirty="0"/>
          </a:p>
        </p:txBody>
      </p:sp>
    </p:spTree>
    <p:extLst>
      <p:ext uri="{BB962C8B-B14F-4D97-AF65-F5344CB8AC3E}">
        <p14:creationId xmlns:p14="http://schemas.microsoft.com/office/powerpoint/2010/main" val="285588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17</a:t>
            </a:fld>
            <a:endParaRPr lang="en-US" dirty="0"/>
          </a:p>
        </p:txBody>
      </p:sp>
    </p:spTree>
    <p:extLst>
      <p:ext uri="{BB962C8B-B14F-4D97-AF65-F5344CB8AC3E}">
        <p14:creationId xmlns:p14="http://schemas.microsoft.com/office/powerpoint/2010/main" val="326157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a:t>
            </a:fld>
            <a:endParaRPr lang="en-US" dirty="0"/>
          </a:p>
        </p:txBody>
      </p:sp>
    </p:spTree>
    <p:extLst>
      <p:ext uri="{BB962C8B-B14F-4D97-AF65-F5344CB8AC3E}">
        <p14:creationId xmlns:p14="http://schemas.microsoft.com/office/powerpoint/2010/main" val="304657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3</a:t>
            </a:fld>
            <a:endParaRPr lang="en-US" dirty="0"/>
          </a:p>
        </p:txBody>
      </p:sp>
    </p:spTree>
    <p:extLst>
      <p:ext uri="{BB962C8B-B14F-4D97-AF65-F5344CB8AC3E}">
        <p14:creationId xmlns:p14="http://schemas.microsoft.com/office/powerpoint/2010/main" val="250891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4</a:t>
            </a:fld>
            <a:endParaRPr lang="en-US" dirty="0"/>
          </a:p>
        </p:txBody>
      </p:sp>
    </p:spTree>
    <p:extLst>
      <p:ext uri="{BB962C8B-B14F-4D97-AF65-F5344CB8AC3E}">
        <p14:creationId xmlns:p14="http://schemas.microsoft.com/office/powerpoint/2010/main" val="225572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a:t>
            </a:fld>
            <a:endParaRPr lang="en-US" dirty="0"/>
          </a:p>
        </p:txBody>
      </p:sp>
    </p:spTree>
    <p:extLst>
      <p:ext uri="{BB962C8B-B14F-4D97-AF65-F5344CB8AC3E}">
        <p14:creationId xmlns:p14="http://schemas.microsoft.com/office/powerpoint/2010/main" val="287365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6</a:t>
            </a:fld>
            <a:endParaRPr lang="en-US" dirty="0"/>
          </a:p>
        </p:txBody>
      </p:sp>
    </p:spTree>
    <p:extLst>
      <p:ext uri="{BB962C8B-B14F-4D97-AF65-F5344CB8AC3E}">
        <p14:creationId xmlns:p14="http://schemas.microsoft.com/office/powerpoint/2010/main" val="181006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7</a:t>
            </a:fld>
            <a:endParaRPr lang="en-US" dirty="0"/>
          </a:p>
        </p:txBody>
      </p:sp>
    </p:spTree>
    <p:extLst>
      <p:ext uri="{BB962C8B-B14F-4D97-AF65-F5344CB8AC3E}">
        <p14:creationId xmlns:p14="http://schemas.microsoft.com/office/powerpoint/2010/main" val="1221791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8</a:t>
            </a:fld>
            <a:endParaRPr lang="en-US" dirty="0"/>
          </a:p>
        </p:txBody>
      </p:sp>
    </p:spTree>
    <p:extLst>
      <p:ext uri="{BB962C8B-B14F-4D97-AF65-F5344CB8AC3E}">
        <p14:creationId xmlns:p14="http://schemas.microsoft.com/office/powerpoint/2010/main" val="266126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9</a:t>
            </a:fld>
            <a:endParaRPr lang="en-US" dirty="0"/>
          </a:p>
        </p:txBody>
      </p:sp>
    </p:spTree>
    <p:extLst>
      <p:ext uri="{BB962C8B-B14F-4D97-AF65-F5344CB8AC3E}">
        <p14:creationId xmlns:p14="http://schemas.microsoft.com/office/powerpoint/2010/main" val="2584025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5/28/2021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smtClean="0"/>
              <a:t>Click to edit Master title style</a:t>
            </a:r>
            <a:endParaRPr lang="en-US" noProof="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5/28/2021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smtClean="0"/>
              <a:t>Click to edit Master title style</a:t>
            </a:r>
            <a:endParaRPr lang="en-US" noProof="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5/28/2021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smtClean="0"/>
              <a:t>Click to edit Master title style</a:t>
            </a:r>
            <a:endParaRPr lang="en-US" noProof="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5/28/2021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5/28/2021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5/28/2021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5/28/2021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5/28/2021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5/28/2021</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smtClean="0"/>
              <a:t>Click to edit Master title style</a:t>
            </a:r>
            <a:endParaRPr lang="en-US" noProof="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5/28/2021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smtClean="0"/>
              <a:t>Click to edit Master title style</a:t>
            </a:r>
            <a:endParaRPr lang="en-US" noProof="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5/28/2021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smtClean="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5/28/2021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5/28/2021</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4.xml"/><Relationship Id="rId7" Type="http://schemas.openxmlformats.org/officeDocument/2006/relationships/image" Target="../media/image30.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8.xml"/><Relationship Id="rId7" Type="http://schemas.openxmlformats.org/officeDocument/2006/relationships/image" Target="../media/image33.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2.png"/><Relationship Id="rId5" Type="http://schemas.openxmlformats.org/officeDocument/2006/relationships/image" Target="../media/image3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4.xml"/><Relationship Id="rId7" Type="http://schemas.openxmlformats.org/officeDocument/2006/relationships/image" Target="../media/image41.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9.xml"/><Relationship Id="rId7" Type="http://schemas.openxmlformats.org/officeDocument/2006/relationships/image" Target="../media/image2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p:txBody>
          <a:bodyPr>
            <a:normAutofit fontScale="90000"/>
          </a:bodyPr>
          <a:lstStyle/>
          <a:p>
            <a:r>
              <a:rPr lang="en-US" dirty="0" smtClean="0"/>
              <a:t>The</a:t>
            </a:r>
            <a:br>
              <a:rPr lang="en-US" dirty="0" smtClean="0"/>
            </a:br>
            <a:r>
              <a:rPr lang="en-US" dirty="0" smtClean="0"/>
              <a:t> </a:t>
            </a:r>
            <a:r>
              <a:rPr lang="en-US" i="1" dirty="0" smtClean="0"/>
              <a:t>“New Normal”</a:t>
            </a:r>
            <a:endParaRPr lang="ru-RU" i="1"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p:txBody>
          <a:bodyPr>
            <a:normAutofit lnSpcReduction="10000"/>
          </a:bodyPr>
          <a:lstStyle/>
          <a:p>
            <a:r>
              <a:rPr lang="en-US" dirty="0" smtClean="0"/>
              <a:t>Life Post-Pandemic and how it affects Mental Health </a:t>
            </a:r>
            <a:endParaRPr lang="ru-RU" dirty="0"/>
          </a:p>
        </p:txBody>
      </p:sp>
      <p:sp>
        <p:nvSpPr>
          <p:cNvPr id="4" name="Picture Placeholder 3"/>
          <p:cNvSpPr>
            <a:spLocks noGrp="1"/>
          </p:cNvSpPr>
          <p:nvPr>
            <p:ph type="pic" sz="quarter" idx="13"/>
          </p:nvPr>
        </p:nvSpPr>
        <p:spPr/>
      </p:sp>
      <p:pic>
        <p:nvPicPr>
          <p:cNvPr id="5" name="Picture 4"/>
          <p:cNvPicPr>
            <a:picLocks noChangeAspect="1"/>
          </p:cNvPicPr>
          <p:nvPr/>
        </p:nvPicPr>
        <p:blipFill>
          <a:blip r:embed="rId5"/>
          <a:stretch>
            <a:fillRect/>
          </a:stretch>
        </p:blipFill>
        <p:spPr>
          <a:xfrm>
            <a:off x="4714081" y="722310"/>
            <a:ext cx="2762250" cy="165735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316288"/>
            <a:ext cx="609600" cy="609600"/>
          </a:xfrm>
          <a:prstGeom prst="rect">
            <a:avLst/>
          </a:prstGeom>
        </p:spPr>
      </p:pic>
    </p:spTree>
    <p:extLst>
      <p:ext uri="{BB962C8B-B14F-4D97-AF65-F5344CB8AC3E}">
        <p14:creationId xmlns:p14="http://schemas.microsoft.com/office/powerpoint/2010/main" val="992262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42B96C2-B574-4A9E-B703-C8AE9F6351A5}"/>
              </a:ext>
            </a:extLst>
          </p:cNvPr>
          <p:cNvSpPr>
            <a:spLocks noGrp="1"/>
          </p:cNvSpPr>
          <p:nvPr>
            <p:ph type="body" sz="quarter" idx="47"/>
          </p:nvPr>
        </p:nvSpPr>
        <p:spPr>
          <a:xfrm>
            <a:off x="836613" y="1392449"/>
            <a:ext cx="10515600" cy="4606025"/>
          </a:xfrm>
        </p:spPr>
        <p:txBody>
          <a:bodyPr/>
          <a:lstStyle/>
          <a:p>
            <a:pPr fontAlgn="base"/>
            <a:r>
              <a:rPr lang="en-US" sz="3600" b="1" dirty="0"/>
              <a:t>Get outside. </a:t>
            </a:r>
            <a:r>
              <a:rPr lang="en-US" sz="3600" dirty="0"/>
              <a:t>Especially for others </a:t>
            </a:r>
            <a:r>
              <a:rPr lang="en-US" sz="3600" dirty="0" smtClean="0"/>
              <a:t>who </a:t>
            </a:r>
            <a:r>
              <a:rPr lang="en-US" sz="3600" dirty="0"/>
              <a:t>may live in a small apartment, getting outside at least once every single day is vital to alleviating feelings of claustrophobia and restlessness.</a:t>
            </a:r>
          </a:p>
          <a:p>
            <a:r>
              <a:rPr lang="en-US" dirty="0"/>
              <a:t/>
            </a:r>
            <a:br>
              <a:rPr lang="en-US" dirty="0"/>
            </a:br>
            <a:endParaRPr lang="en-US" dirty="0"/>
          </a:p>
        </p:txBody>
      </p:sp>
      <p:pic>
        <p:nvPicPr>
          <p:cNvPr id="6" name="Picture 5"/>
          <p:cNvPicPr>
            <a:picLocks noChangeAspect="1"/>
          </p:cNvPicPr>
          <p:nvPr/>
        </p:nvPicPr>
        <p:blipFill>
          <a:blip r:embed="rId5"/>
          <a:stretch>
            <a:fillRect/>
          </a:stretch>
        </p:blipFill>
        <p:spPr>
          <a:xfrm>
            <a:off x="2275946" y="4094681"/>
            <a:ext cx="2552700" cy="1790700"/>
          </a:xfrm>
          <a:prstGeom prst="rect">
            <a:avLst/>
          </a:prstGeom>
        </p:spPr>
      </p:pic>
      <p:pic>
        <p:nvPicPr>
          <p:cNvPr id="14" name="Picture 13"/>
          <p:cNvPicPr>
            <a:picLocks noChangeAspect="1"/>
          </p:cNvPicPr>
          <p:nvPr/>
        </p:nvPicPr>
        <p:blipFill>
          <a:blip r:embed="rId6"/>
          <a:stretch>
            <a:fillRect/>
          </a:stretch>
        </p:blipFill>
        <p:spPr>
          <a:xfrm>
            <a:off x="6691520" y="3695461"/>
            <a:ext cx="3716392" cy="2473090"/>
          </a:xfrm>
          <a:prstGeom prst="rect">
            <a:avLst/>
          </a:prstGeom>
        </p:spPr>
      </p:pic>
      <p:sp>
        <p:nvSpPr>
          <p:cNvPr id="5" name="Slide Number Placeholder 4">
            <a:extLst>
              <a:ext uri="{FF2B5EF4-FFF2-40B4-BE49-F238E27FC236}">
                <a16:creationId xmlns:a16="http://schemas.microsoft.com/office/drawing/2014/main" id="{D1994D10-FA27-41C3-9794-F592C0FB22AE}"/>
              </a:ext>
            </a:extLst>
          </p:cNvPr>
          <p:cNvSpPr>
            <a:spLocks noGrp="1"/>
          </p:cNvSpPr>
          <p:nvPr>
            <p:ph type="sldNum" sz="quarter" idx="12"/>
          </p:nvPr>
        </p:nvSpPr>
        <p:spPr/>
        <p:txBody>
          <a:bodyPr/>
          <a:lstStyle/>
          <a:p>
            <a:fld id="{4950F5D8-22E1-4015-8661-E5B1FD28C2DE}" type="slidenum">
              <a:rPr lang="en-US" smtClean="0"/>
              <a:pPr/>
              <a:t>10</a:t>
            </a:fld>
            <a:endParaRPr lang="en-US" dirty="0"/>
          </a:p>
        </p:txBody>
      </p:sp>
      <p:pic>
        <p:nvPicPr>
          <p:cNvPr id="1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48400"/>
            <a:ext cx="609600" cy="609600"/>
          </a:xfrm>
          <a:prstGeom prst="rect">
            <a:avLst/>
          </a:prstGeom>
        </p:spPr>
      </p:pic>
    </p:spTree>
    <p:extLst>
      <p:ext uri="{BB962C8B-B14F-4D97-AF65-F5344CB8AC3E}">
        <p14:creationId xmlns:p14="http://schemas.microsoft.com/office/powerpoint/2010/main" val="22243473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4"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1164DC-BEBF-47A0-9084-BDA922BB947F}"/>
              </a:ext>
            </a:extLst>
          </p:cNvPr>
          <p:cNvSpPr>
            <a:spLocks noGrp="1"/>
          </p:cNvSpPr>
          <p:nvPr>
            <p:ph type="body" sz="quarter" idx="47"/>
          </p:nvPr>
        </p:nvSpPr>
        <p:spPr>
          <a:xfrm>
            <a:off x="836613" y="1392449"/>
            <a:ext cx="10515600" cy="4606025"/>
          </a:xfrm>
        </p:spPr>
        <p:txBody>
          <a:bodyPr>
            <a:normAutofit/>
          </a:bodyPr>
          <a:lstStyle/>
          <a:p>
            <a:r>
              <a:rPr lang="en-US" sz="3200" dirty="0"/>
              <a:t>Change requires adaptation again, and that means a little bit of stress in a positive </a:t>
            </a:r>
            <a:r>
              <a:rPr lang="en-US" sz="3200" dirty="0" smtClean="0"/>
              <a:t>way. But </a:t>
            </a:r>
            <a:r>
              <a:rPr lang="en-US" sz="3200" dirty="0"/>
              <a:t>the goal at the end of the road is a return to things that are going to create more of a sense of normalcy, more of a sense of </a:t>
            </a:r>
            <a:r>
              <a:rPr lang="en-US" sz="3200" dirty="0" err="1"/>
              <a:t>connectiveness</a:t>
            </a:r>
            <a:r>
              <a:rPr lang="en-US" sz="3200" dirty="0"/>
              <a:t>, and ultimately </a:t>
            </a:r>
            <a:r>
              <a:rPr lang="en-US" sz="3200" dirty="0" smtClean="0"/>
              <a:t>that will </a:t>
            </a:r>
            <a:r>
              <a:rPr lang="en-US" sz="3200" dirty="0"/>
              <a:t>lead to a new sense of familiar.”</a:t>
            </a:r>
          </a:p>
        </p:txBody>
      </p:sp>
      <p:pic>
        <p:nvPicPr>
          <p:cNvPr id="6" name="Picture 5"/>
          <p:cNvPicPr>
            <a:picLocks noChangeAspect="1"/>
          </p:cNvPicPr>
          <p:nvPr/>
        </p:nvPicPr>
        <p:blipFill>
          <a:blip r:embed="rId5"/>
          <a:stretch>
            <a:fillRect/>
          </a:stretch>
        </p:blipFill>
        <p:spPr>
          <a:xfrm>
            <a:off x="2197356" y="4067238"/>
            <a:ext cx="3239040" cy="2101313"/>
          </a:xfrm>
          <a:prstGeom prst="rect">
            <a:avLst/>
          </a:prstGeom>
        </p:spPr>
      </p:pic>
      <p:pic>
        <p:nvPicPr>
          <p:cNvPr id="14" name="Picture 13"/>
          <p:cNvPicPr>
            <a:picLocks noChangeAspect="1"/>
          </p:cNvPicPr>
          <p:nvPr/>
        </p:nvPicPr>
        <p:blipFill>
          <a:blip r:embed="rId6"/>
          <a:stretch>
            <a:fillRect/>
          </a:stretch>
        </p:blipFill>
        <p:spPr>
          <a:xfrm>
            <a:off x="8914900" y="3722555"/>
            <a:ext cx="2619375" cy="1743075"/>
          </a:xfrm>
          <a:prstGeom prst="rect">
            <a:avLst/>
          </a:prstGeom>
        </p:spPr>
      </p:pic>
      <p:sp>
        <p:nvSpPr>
          <p:cNvPr id="5" name="Slide Number Placeholder 4">
            <a:extLst>
              <a:ext uri="{FF2B5EF4-FFF2-40B4-BE49-F238E27FC236}">
                <a16:creationId xmlns:a16="http://schemas.microsoft.com/office/drawing/2014/main" id="{9D4A3BB9-8087-4B74-9AD3-4D42C3C29552}"/>
              </a:ext>
            </a:extLst>
          </p:cNvPr>
          <p:cNvSpPr>
            <a:spLocks noGrp="1"/>
          </p:cNvSpPr>
          <p:nvPr>
            <p:ph type="sldNum" sz="quarter" idx="12"/>
          </p:nvPr>
        </p:nvSpPr>
        <p:spPr/>
        <p:txBody>
          <a:bodyPr/>
          <a:lstStyle/>
          <a:p>
            <a:fld id="{4950F5D8-22E1-4015-8661-E5B1FD28C2DE}" type="slidenum">
              <a:rPr lang="en-US" smtClean="0"/>
              <a:pPr/>
              <a:t>11</a:t>
            </a:fld>
            <a:endParaRPr lang="en-US" dirty="0"/>
          </a:p>
        </p:txBody>
      </p:sp>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63714"/>
            <a:ext cx="609600" cy="609600"/>
          </a:xfrm>
          <a:prstGeom prst="rect">
            <a:avLst/>
          </a:prstGeom>
        </p:spPr>
      </p:pic>
    </p:spTree>
    <p:extLst>
      <p:ext uri="{BB962C8B-B14F-4D97-AF65-F5344CB8AC3E}">
        <p14:creationId xmlns:p14="http://schemas.microsoft.com/office/powerpoint/2010/main" val="661457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EA76C16-1F6B-4E12-9881-637E86C7972F}"/>
              </a:ext>
            </a:extLst>
          </p:cNvPr>
          <p:cNvSpPr>
            <a:spLocks noGrp="1"/>
          </p:cNvSpPr>
          <p:nvPr>
            <p:ph type="body" sz="quarter" idx="47"/>
          </p:nvPr>
        </p:nvSpPr>
        <p:spPr>
          <a:xfrm>
            <a:off x="836613" y="720762"/>
            <a:ext cx="10515600" cy="1566692"/>
          </a:xfrm>
        </p:spPr>
        <p:txBody>
          <a:bodyPr>
            <a:noAutofit/>
          </a:bodyPr>
          <a:lstStyle/>
          <a:p>
            <a:r>
              <a:rPr lang="en-US" sz="2800" b="1" dirty="0">
                <a:solidFill>
                  <a:schemeClr val="bg1"/>
                </a:solidFill>
                <a:effectLst>
                  <a:outerShdw blurRad="38100" dist="38100" dir="2700000" algn="tl">
                    <a:srgbClr val="000000">
                      <a:alpha val="43137"/>
                    </a:srgbClr>
                  </a:outerShdw>
                </a:effectLst>
              </a:rPr>
              <a:t>With society reopening many people are experiencing worsening </a:t>
            </a:r>
            <a:r>
              <a:rPr lang="en-US" sz="2800" b="1" dirty="0" smtClean="0">
                <a:solidFill>
                  <a:schemeClr val="bg1"/>
                </a:solidFill>
                <a:effectLst>
                  <a:outerShdw blurRad="38100" dist="38100" dir="2700000" algn="tl">
                    <a:srgbClr val="000000">
                      <a:alpha val="43137"/>
                    </a:srgbClr>
                  </a:outerShdw>
                </a:effectLst>
              </a:rPr>
              <a:t>social anxiety, </a:t>
            </a:r>
            <a:r>
              <a:rPr lang="en-US" sz="2800" b="1" dirty="0">
                <a:solidFill>
                  <a:schemeClr val="bg1"/>
                </a:solidFill>
                <a:effectLst>
                  <a:outerShdw blurRad="38100" dist="38100" dir="2700000" algn="tl">
                    <a:srgbClr val="000000">
                      <a:alpha val="43137"/>
                    </a:srgbClr>
                  </a:outerShdw>
                </a:effectLst>
              </a:rPr>
              <a:t>or in some cases, newfound social anxiety. Things most people used to do daily, such as carpooling, talking to strangers, making small talk with work colleagues, and seeing old friends, have become anxiety-provoking for some.</a:t>
            </a:r>
          </a:p>
        </p:txBody>
      </p:sp>
      <p:pic>
        <p:nvPicPr>
          <p:cNvPr id="11" name="Picture 10"/>
          <p:cNvPicPr>
            <a:picLocks noChangeAspect="1"/>
          </p:cNvPicPr>
          <p:nvPr/>
        </p:nvPicPr>
        <p:blipFill>
          <a:blip r:embed="rId5"/>
          <a:stretch>
            <a:fillRect/>
          </a:stretch>
        </p:blipFill>
        <p:spPr>
          <a:xfrm>
            <a:off x="951872" y="3857699"/>
            <a:ext cx="2857500" cy="1600200"/>
          </a:xfrm>
          <a:prstGeom prst="rect">
            <a:avLst/>
          </a:prstGeom>
        </p:spPr>
      </p:pic>
      <p:pic>
        <p:nvPicPr>
          <p:cNvPr id="12" name="Picture 11"/>
          <p:cNvPicPr>
            <a:picLocks noChangeAspect="1"/>
          </p:cNvPicPr>
          <p:nvPr/>
        </p:nvPicPr>
        <p:blipFill>
          <a:blip r:embed="rId6"/>
          <a:stretch>
            <a:fillRect/>
          </a:stretch>
        </p:blipFill>
        <p:spPr>
          <a:xfrm>
            <a:off x="4671530" y="3857699"/>
            <a:ext cx="2857500" cy="1600200"/>
          </a:xfrm>
          <a:prstGeom prst="rect">
            <a:avLst/>
          </a:prstGeom>
        </p:spPr>
      </p:pic>
      <p:pic>
        <p:nvPicPr>
          <p:cNvPr id="13" name="Picture 12"/>
          <p:cNvPicPr>
            <a:picLocks noChangeAspect="1"/>
          </p:cNvPicPr>
          <p:nvPr/>
        </p:nvPicPr>
        <p:blipFill>
          <a:blip r:embed="rId7"/>
          <a:stretch>
            <a:fillRect/>
          </a:stretch>
        </p:blipFill>
        <p:spPr>
          <a:xfrm>
            <a:off x="8490941" y="3769722"/>
            <a:ext cx="2857500" cy="1600200"/>
          </a:xfrm>
          <a:prstGeom prst="rect">
            <a:avLst/>
          </a:prstGeom>
        </p:spPr>
      </p:pic>
      <p:sp>
        <p:nvSpPr>
          <p:cNvPr id="5" name="Slide Number Placeholder 4">
            <a:extLst>
              <a:ext uri="{FF2B5EF4-FFF2-40B4-BE49-F238E27FC236}">
                <a16:creationId xmlns:a16="http://schemas.microsoft.com/office/drawing/2014/main" id="{C40DDBAC-98BB-4F37-AD98-D2A59FF030ED}"/>
              </a:ext>
            </a:extLst>
          </p:cNvPr>
          <p:cNvSpPr>
            <a:spLocks noGrp="1"/>
          </p:cNvSpPr>
          <p:nvPr>
            <p:ph type="sldNum" sz="quarter" idx="12"/>
          </p:nvPr>
        </p:nvSpPr>
        <p:spPr/>
        <p:txBody>
          <a:bodyPr/>
          <a:lstStyle/>
          <a:p>
            <a:fld id="{4950F5D8-22E1-4015-8661-E5B1FD28C2DE}" type="slidenum">
              <a:rPr lang="en-US" smtClean="0"/>
              <a:pPr/>
              <a:t>12</a:t>
            </a:fld>
            <a:endParaRPr lang="en-US" dirty="0"/>
          </a:p>
        </p:txBody>
      </p:sp>
      <p:pic>
        <p:nvPicPr>
          <p:cNvPr id="1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6199905"/>
            <a:ext cx="609600" cy="609600"/>
          </a:xfrm>
          <a:prstGeom prst="rect">
            <a:avLst/>
          </a:prstGeom>
        </p:spPr>
      </p:pic>
    </p:spTree>
    <p:extLst>
      <p:ext uri="{BB962C8B-B14F-4D97-AF65-F5344CB8AC3E}">
        <p14:creationId xmlns:p14="http://schemas.microsoft.com/office/powerpoint/2010/main" val="3314597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2"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0F4B-19D5-4C29-878E-7549F75AF89F}"/>
              </a:ext>
            </a:extLst>
          </p:cNvPr>
          <p:cNvSpPr>
            <a:spLocks noGrp="1"/>
          </p:cNvSpPr>
          <p:nvPr>
            <p:ph type="title"/>
          </p:nvPr>
        </p:nvSpPr>
        <p:spPr>
          <a:xfrm>
            <a:off x="838199" y="805472"/>
            <a:ext cx="10514014" cy="1407436"/>
          </a:xfrm>
        </p:spPr>
        <p:txBody>
          <a:bodyPr/>
          <a:lstStyle/>
          <a:p>
            <a:r>
              <a:rPr lang="en-US" dirty="0"/>
              <a:t>How to Face Society Again </a:t>
            </a:r>
          </a:p>
        </p:txBody>
      </p:sp>
      <p:sp>
        <p:nvSpPr>
          <p:cNvPr id="18" name="Text Placeholder 17">
            <a:extLst>
              <a:ext uri="{FF2B5EF4-FFF2-40B4-BE49-F238E27FC236}">
                <a16:creationId xmlns:a16="http://schemas.microsoft.com/office/drawing/2014/main" id="{4676D9C9-F786-4996-9E59-AA0A108A8E23}"/>
              </a:ext>
            </a:extLst>
          </p:cNvPr>
          <p:cNvSpPr>
            <a:spLocks noGrp="1"/>
          </p:cNvSpPr>
          <p:nvPr>
            <p:ph type="body" sz="quarter" idx="62"/>
          </p:nvPr>
        </p:nvSpPr>
        <p:spPr/>
        <p:txBody>
          <a:bodyPr>
            <a:normAutofit/>
          </a:bodyPr>
          <a:lstStyle/>
          <a:p>
            <a:r>
              <a:rPr lang="en-US" dirty="0"/>
              <a:t>Be the one in your household who goes out to get groceries.</a:t>
            </a:r>
          </a:p>
          <a:p>
            <a:endParaRPr lang="en-US" dirty="0"/>
          </a:p>
        </p:txBody>
      </p:sp>
      <p:sp>
        <p:nvSpPr>
          <p:cNvPr id="10" name="Text Placeholder 9">
            <a:extLst>
              <a:ext uri="{FF2B5EF4-FFF2-40B4-BE49-F238E27FC236}">
                <a16:creationId xmlns:a16="http://schemas.microsoft.com/office/drawing/2014/main" id="{B4B4060C-7081-4D2B-9B76-E6A12044047B}"/>
              </a:ext>
            </a:extLst>
          </p:cNvPr>
          <p:cNvSpPr>
            <a:spLocks noGrp="1"/>
          </p:cNvSpPr>
          <p:nvPr>
            <p:ph type="body" sz="quarter" idx="54"/>
          </p:nvPr>
        </p:nvSpPr>
        <p:spPr/>
        <p:txBody>
          <a:bodyPr>
            <a:normAutofit/>
          </a:bodyPr>
          <a:lstStyle/>
          <a:p>
            <a:r>
              <a:rPr lang="en-US" dirty="0"/>
              <a:t>Make a plan for how many social events you can tolerate in one day and then stick to that plan.</a:t>
            </a:r>
          </a:p>
        </p:txBody>
      </p:sp>
      <p:sp>
        <p:nvSpPr>
          <p:cNvPr id="14" name="Text Placeholder 13">
            <a:extLst>
              <a:ext uri="{FF2B5EF4-FFF2-40B4-BE49-F238E27FC236}">
                <a16:creationId xmlns:a16="http://schemas.microsoft.com/office/drawing/2014/main" id="{73D3B098-436F-4DAE-90C9-B162BCFE683D}"/>
              </a:ext>
            </a:extLst>
          </p:cNvPr>
          <p:cNvSpPr>
            <a:spLocks noGrp="1"/>
          </p:cNvSpPr>
          <p:nvPr>
            <p:ph type="body" sz="quarter" idx="58"/>
          </p:nvPr>
        </p:nvSpPr>
        <p:spPr>
          <a:xfrm>
            <a:off x="8146085" y="4721754"/>
            <a:ext cx="2769902" cy="1376353"/>
          </a:xfrm>
        </p:spPr>
        <p:txBody>
          <a:bodyPr>
            <a:normAutofit fontScale="92500" lnSpcReduction="20000"/>
          </a:bodyPr>
          <a:lstStyle/>
          <a:p>
            <a:r>
              <a:rPr lang="en-US" dirty="0"/>
              <a:t>Regardless of what you need to do, keep it gradual as you work to become immersed again into society. Start with the easier things and work your way up to the harder things. You can also couple these exposures with relaxation techniques, both before, during, and after the experience, to help ease the anxiety.</a:t>
            </a:r>
          </a:p>
        </p:txBody>
      </p:sp>
      <p:sp>
        <p:nvSpPr>
          <p:cNvPr id="5" name="Slide Number Placeholder 4">
            <a:extLst>
              <a:ext uri="{FF2B5EF4-FFF2-40B4-BE49-F238E27FC236}">
                <a16:creationId xmlns:a16="http://schemas.microsoft.com/office/drawing/2014/main" id="{719C9928-AE7B-450A-88C3-2AC8BFD25F25}"/>
              </a:ext>
            </a:extLst>
          </p:cNvPr>
          <p:cNvSpPr>
            <a:spLocks noGrp="1"/>
          </p:cNvSpPr>
          <p:nvPr>
            <p:ph type="sldNum" sz="quarter" idx="12"/>
          </p:nvPr>
        </p:nvSpPr>
        <p:spPr/>
        <p:txBody>
          <a:bodyPr/>
          <a:lstStyle/>
          <a:p>
            <a:fld id="{4950F5D8-22E1-4015-8661-E5B1FD28C2DE}" type="slidenum">
              <a:rPr lang="en-US" smtClean="0"/>
              <a:pPr/>
              <a:t>13</a:t>
            </a:fld>
            <a:endParaRPr lang="en-US" dirty="0"/>
          </a:p>
        </p:txBody>
      </p:sp>
      <p:sp>
        <p:nvSpPr>
          <p:cNvPr id="3" name="Date Placeholder 2">
            <a:extLst>
              <a:ext uri="{FF2B5EF4-FFF2-40B4-BE49-F238E27FC236}">
                <a16:creationId xmlns:a16="http://schemas.microsoft.com/office/drawing/2014/main" id="{9D2E430B-5F01-492A-8F3E-7D034830F1FA}"/>
              </a:ext>
            </a:extLst>
          </p:cNvPr>
          <p:cNvSpPr>
            <a:spLocks noGrp="1"/>
          </p:cNvSpPr>
          <p:nvPr>
            <p:ph type="dt" sz="half" idx="10"/>
          </p:nvPr>
        </p:nvSpPr>
        <p:spPr/>
        <p:txBody>
          <a:bodyPr/>
          <a:lstStyle/>
          <a:p>
            <a:fld id="{8490CABB-6376-4351-BA0C-322104FF72A1}" type="datetime1">
              <a:rPr lang="en-US" smtClean="0"/>
              <a:pPr/>
              <a:t>5/28/2021</a:t>
            </a:fld>
            <a:endParaRPr lang="en-US" dirty="0"/>
          </a:p>
        </p:txBody>
      </p:sp>
      <p:sp>
        <p:nvSpPr>
          <p:cNvPr id="4" name="Footer Placeholder 3">
            <a:extLst>
              <a:ext uri="{FF2B5EF4-FFF2-40B4-BE49-F238E27FC236}">
                <a16:creationId xmlns:a16="http://schemas.microsoft.com/office/drawing/2014/main" id="{3BF18DAE-9F1A-43D5-8D3A-53F3ADCE120B}"/>
              </a:ext>
            </a:extLst>
          </p:cNvPr>
          <p:cNvSpPr>
            <a:spLocks noGrp="1"/>
          </p:cNvSpPr>
          <p:nvPr>
            <p:ph type="ftr" sz="quarter" idx="11"/>
          </p:nvPr>
        </p:nvSpPr>
        <p:spPr/>
        <p:txBody>
          <a:bodyPr/>
          <a:lstStyle/>
          <a:p>
            <a:r>
              <a:rPr lang="en-US" dirty="0"/>
              <a:t>ADD A FOOTER</a:t>
            </a:r>
          </a:p>
        </p:txBody>
      </p:sp>
      <p:pic>
        <p:nvPicPr>
          <p:cNvPr id="19" name="Picture Placeholder 18"/>
          <p:cNvPicPr>
            <a:picLocks noGrp="1" noChangeAspect="1"/>
          </p:cNvPicPr>
          <p:nvPr>
            <p:ph type="pic" sz="quarter" idx="63"/>
          </p:nvPr>
        </p:nvPicPr>
        <p:blipFill>
          <a:blip r:embed="rId5"/>
          <a:srcRect l="22000" r="22000"/>
          <a:stretch>
            <a:fillRect/>
          </a:stretch>
        </p:blipFill>
        <p:spPr>
          <a:xfrm>
            <a:off x="5143437" y="2266835"/>
            <a:ext cx="1901952" cy="1901952"/>
          </a:xfrm>
          <a:prstGeom prst="rect">
            <a:avLst/>
          </a:prstGeom>
        </p:spPr>
      </p:pic>
      <p:sp>
        <p:nvSpPr>
          <p:cNvPr id="11" name="Picture Placeholder 10"/>
          <p:cNvSpPr>
            <a:spLocks noGrp="1"/>
          </p:cNvSpPr>
          <p:nvPr>
            <p:ph type="pic" sz="quarter" idx="55"/>
          </p:nvPr>
        </p:nvSpPr>
        <p:spPr/>
      </p:sp>
      <p:sp>
        <p:nvSpPr>
          <p:cNvPr id="15" name="Picture Placeholder 14"/>
          <p:cNvSpPr>
            <a:spLocks noGrp="1"/>
          </p:cNvSpPr>
          <p:nvPr>
            <p:ph type="pic" sz="quarter" idx="59"/>
          </p:nvPr>
        </p:nvSpPr>
        <p:spPr/>
      </p:sp>
      <p:pic>
        <p:nvPicPr>
          <p:cNvPr id="20" name="Picture 19"/>
          <p:cNvPicPr>
            <a:picLocks noChangeAspect="1"/>
          </p:cNvPicPr>
          <p:nvPr/>
        </p:nvPicPr>
        <p:blipFill>
          <a:blip r:embed="rId6"/>
          <a:stretch>
            <a:fillRect/>
          </a:stretch>
        </p:blipFill>
        <p:spPr>
          <a:xfrm>
            <a:off x="8147243" y="2444630"/>
            <a:ext cx="2847975" cy="1600200"/>
          </a:xfrm>
          <a:prstGeom prst="rect">
            <a:avLst/>
          </a:prstGeom>
        </p:spPr>
      </p:pic>
      <p:pic>
        <p:nvPicPr>
          <p:cNvPr id="21" name="Picture 20"/>
          <p:cNvPicPr>
            <a:picLocks noChangeAspect="1"/>
          </p:cNvPicPr>
          <p:nvPr/>
        </p:nvPicPr>
        <p:blipFill>
          <a:blip r:embed="rId7"/>
          <a:stretch>
            <a:fillRect/>
          </a:stretch>
        </p:blipFill>
        <p:spPr>
          <a:xfrm>
            <a:off x="1228639" y="2341601"/>
            <a:ext cx="2857500" cy="160020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6168551"/>
            <a:ext cx="609600" cy="609600"/>
          </a:xfrm>
          <a:prstGeom prst="rect">
            <a:avLst/>
          </a:prstGeom>
        </p:spPr>
      </p:pic>
    </p:spTree>
    <p:extLst>
      <p:ext uri="{BB962C8B-B14F-4D97-AF65-F5344CB8AC3E}">
        <p14:creationId xmlns:p14="http://schemas.microsoft.com/office/powerpoint/2010/main" val="4984913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43D8BE-B4A0-47BA-80B9-E1885926934D}"/>
              </a:ext>
            </a:extLst>
          </p:cNvPr>
          <p:cNvSpPr>
            <a:spLocks noGrp="1"/>
          </p:cNvSpPr>
          <p:nvPr>
            <p:ph type="title"/>
          </p:nvPr>
        </p:nvSpPr>
        <p:spPr>
          <a:xfrm>
            <a:off x="838200" y="580913"/>
            <a:ext cx="10515600" cy="3379826"/>
          </a:xfrm>
        </p:spPr>
        <p:txBody>
          <a:bodyPr>
            <a:normAutofit fontScale="90000"/>
          </a:bodyPr>
          <a:lstStyle/>
          <a:p>
            <a:r>
              <a:rPr lang="en-US" u="sng" dirty="0">
                <a:effectLst>
                  <a:outerShdw blurRad="38100" dist="38100" dir="2700000" algn="tl">
                    <a:srgbClr val="000000">
                      <a:alpha val="43137"/>
                    </a:srgbClr>
                  </a:outerShdw>
                </a:effectLst>
              </a:rPr>
              <a:t>Validating Your </a:t>
            </a:r>
            <a:r>
              <a:rPr lang="en-US" u="sng" dirty="0" smtClean="0">
                <a:effectLst>
                  <a:outerShdw blurRad="38100" dist="38100" dir="2700000" algn="tl">
                    <a:srgbClr val="000000">
                      <a:alpha val="43137"/>
                    </a:srgbClr>
                  </a:outerShdw>
                </a:effectLst>
              </a:rPr>
              <a:t>Emotions</a:t>
            </a:r>
            <a:br>
              <a:rPr lang="en-US" u="sng" dirty="0" smtClean="0">
                <a:effectLst>
                  <a:outerShdw blurRad="38100" dist="38100" dir="2700000" algn="tl">
                    <a:srgbClr val="000000">
                      <a:alpha val="43137"/>
                    </a:srgbClr>
                  </a:outerShdw>
                </a:effectLst>
              </a:rPr>
            </a:br>
            <a:r>
              <a:rPr lang="en-US" u="sng" dirty="0" smtClean="0">
                <a:effectLst>
                  <a:outerShdw blurRad="38100" dist="38100" dir="2700000" algn="tl">
                    <a:srgbClr val="000000">
                      <a:alpha val="43137"/>
                    </a:srgbClr>
                  </a:outerShdw>
                </a:effectLst>
              </a:rPr>
              <a:t> </a:t>
            </a:r>
            <a:r>
              <a:rPr lang="en-US" dirty="0"/>
              <a:t/>
            </a:r>
            <a:br>
              <a:rPr lang="en-US" dirty="0"/>
            </a:br>
            <a:r>
              <a:rPr lang="en-US" dirty="0"/>
              <a:t>As you are preparing to re-enter the world, your workplace, a friend group, or the broader community, it’s important to keep in mind that all of your emotions are valid right now. Whether you are feeling socially anxious, overwhelmed, stressed, or in despair, you are not alone and many others feel the same way. </a:t>
            </a:r>
          </a:p>
        </p:txBody>
      </p:sp>
      <p:pic>
        <p:nvPicPr>
          <p:cNvPr id="9" name="Picture 8"/>
          <p:cNvPicPr>
            <a:picLocks noChangeAspect="1"/>
          </p:cNvPicPr>
          <p:nvPr/>
        </p:nvPicPr>
        <p:blipFill>
          <a:blip r:embed="rId5"/>
          <a:stretch>
            <a:fillRect/>
          </a:stretch>
        </p:blipFill>
        <p:spPr>
          <a:xfrm>
            <a:off x="2138195" y="4368493"/>
            <a:ext cx="2314575" cy="1971675"/>
          </a:xfrm>
          <a:prstGeom prst="rect">
            <a:avLst/>
          </a:prstGeom>
        </p:spPr>
      </p:pic>
      <p:pic>
        <p:nvPicPr>
          <p:cNvPr id="11" name="Picture 10"/>
          <p:cNvPicPr>
            <a:picLocks noChangeAspect="1"/>
          </p:cNvPicPr>
          <p:nvPr/>
        </p:nvPicPr>
        <p:blipFill>
          <a:blip r:embed="rId6"/>
          <a:stretch>
            <a:fillRect/>
          </a:stretch>
        </p:blipFill>
        <p:spPr>
          <a:xfrm>
            <a:off x="7810052" y="4216357"/>
            <a:ext cx="2619375" cy="1743075"/>
          </a:xfrm>
          <a:prstGeom prst="rect">
            <a:avLst/>
          </a:prstGeom>
        </p:spPr>
      </p:pic>
      <p:sp>
        <p:nvSpPr>
          <p:cNvPr id="5" name="Slide Number Placeholder 4">
            <a:extLst>
              <a:ext uri="{FF2B5EF4-FFF2-40B4-BE49-F238E27FC236}">
                <a16:creationId xmlns:a16="http://schemas.microsoft.com/office/drawing/2014/main" id="{8219B368-B42D-42C9-8CFF-C1525C23EBDA}"/>
              </a:ext>
            </a:extLst>
          </p:cNvPr>
          <p:cNvSpPr>
            <a:spLocks noGrp="1"/>
          </p:cNvSpPr>
          <p:nvPr>
            <p:ph type="sldNum" sz="quarter" idx="12"/>
          </p:nvPr>
        </p:nvSpPr>
        <p:spPr/>
        <p:txBody>
          <a:bodyPr/>
          <a:lstStyle/>
          <a:p>
            <a:fld id="{4950F5D8-22E1-4015-8661-E5B1FD28C2DE}" type="slidenum">
              <a:rPr lang="en-US" smtClean="0"/>
              <a:pPr/>
              <a:t>14</a:t>
            </a:fld>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95" y="6263714"/>
            <a:ext cx="609600" cy="609600"/>
          </a:xfrm>
          <a:prstGeom prst="rect">
            <a:avLst/>
          </a:prstGeom>
        </p:spPr>
      </p:pic>
    </p:spTree>
    <p:extLst>
      <p:ext uri="{BB962C8B-B14F-4D97-AF65-F5344CB8AC3E}">
        <p14:creationId xmlns:p14="http://schemas.microsoft.com/office/powerpoint/2010/main" val="671898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C04D-1EA2-4C38-90C9-4DC62E5AEF46}"/>
              </a:ext>
            </a:extLst>
          </p:cNvPr>
          <p:cNvSpPr>
            <a:spLocks noGrp="1"/>
          </p:cNvSpPr>
          <p:nvPr>
            <p:ph type="title"/>
          </p:nvPr>
        </p:nvSpPr>
        <p:spPr>
          <a:xfrm>
            <a:off x="824950" y="1891972"/>
            <a:ext cx="10868104" cy="4050100"/>
          </a:xfrm>
        </p:spPr>
        <p:txBody>
          <a:bodyPr/>
          <a:lstStyle/>
          <a:p>
            <a:r>
              <a:rPr lang="en-US" sz="2800" u="sng" dirty="0">
                <a:effectLst>
                  <a:outerShdw blurRad="38100" dist="38100" dir="2700000" algn="tl">
                    <a:srgbClr val="000000">
                      <a:alpha val="43137"/>
                    </a:srgbClr>
                  </a:outerShdw>
                </a:effectLst>
              </a:rPr>
              <a:t>Therapy for Social Anxiety </a:t>
            </a:r>
            <a:r>
              <a:rPr lang="en-US" sz="2800" dirty="0"/>
              <a:t/>
            </a:r>
            <a:br>
              <a:rPr lang="en-US" sz="2800" dirty="0"/>
            </a:br>
            <a:r>
              <a:rPr lang="en-US" sz="2800" dirty="0" smtClean="0"/>
              <a:t/>
            </a:r>
            <a:br>
              <a:rPr lang="en-US" sz="2800" dirty="0" smtClean="0"/>
            </a:br>
            <a:r>
              <a:rPr lang="en-US" sz="2800" dirty="0" smtClean="0"/>
              <a:t>If </a:t>
            </a:r>
            <a:r>
              <a:rPr lang="en-US" sz="2800" dirty="0"/>
              <a:t>you were previously struggling with social anxiety, you may need to seek out professional help to deal with anxiety that has gotten worse. Seeing a therapist who offers cognitive-behavioral therapy (CBT), dialectical behavior therapy (DBT), or other supportive therapies for anxiety will help.</a:t>
            </a:r>
            <a:br>
              <a:rPr lang="en-US" sz="2800" dirty="0"/>
            </a:br>
            <a:r>
              <a:rPr lang="en-US" sz="2800" dirty="0"/>
              <a:t/>
            </a:r>
            <a:br>
              <a:rPr lang="en-US" sz="2800" dirty="0"/>
            </a:br>
            <a:r>
              <a:rPr lang="en-US" sz="2800" dirty="0"/>
              <a:t>You could also consider joining a group therapy program to practice your social skills as you work on your social anxiety. While it might feel very hard to participate in therapy at the moment after being isolated for so long, it could be that your anxiety is to the point that you can’t manage it on your own anymore. </a:t>
            </a:r>
          </a:p>
        </p:txBody>
      </p:sp>
      <p:sp>
        <p:nvSpPr>
          <p:cNvPr id="5" name="Slide Number Placeholder 4">
            <a:extLst>
              <a:ext uri="{FF2B5EF4-FFF2-40B4-BE49-F238E27FC236}">
                <a16:creationId xmlns:a16="http://schemas.microsoft.com/office/drawing/2014/main" id="{62B3AD74-B3CB-4B9C-8EAC-07DF8026307A}"/>
              </a:ext>
            </a:extLst>
          </p:cNvPr>
          <p:cNvSpPr>
            <a:spLocks noGrp="1"/>
          </p:cNvSpPr>
          <p:nvPr>
            <p:ph type="sldNum" sz="quarter" idx="12"/>
          </p:nvPr>
        </p:nvSpPr>
        <p:spPr/>
        <p:txBody>
          <a:bodyPr/>
          <a:lstStyle/>
          <a:p>
            <a:fld id="{4950F5D8-22E1-4015-8661-E5B1FD28C2DE}" type="slidenum">
              <a:rPr lang="en-US" smtClean="0"/>
              <a:t>15</a:t>
            </a:fld>
            <a:endParaRPr lang="en-US" dirty="0"/>
          </a:p>
        </p:txBody>
      </p:sp>
      <p:pic>
        <p:nvPicPr>
          <p:cNvPr id="14" name="Picture 13"/>
          <p:cNvPicPr>
            <a:picLocks noChangeAspect="1"/>
          </p:cNvPicPr>
          <p:nvPr/>
        </p:nvPicPr>
        <p:blipFill>
          <a:blip r:embed="rId5"/>
          <a:stretch>
            <a:fillRect/>
          </a:stretch>
        </p:blipFill>
        <p:spPr>
          <a:xfrm>
            <a:off x="10042267" y="42512"/>
            <a:ext cx="1946177" cy="1295092"/>
          </a:xfrm>
          <a:prstGeom prst="rect">
            <a:avLst/>
          </a:prstGeom>
        </p:spPr>
      </p:pic>
      <p:pic>
        <p:nvPicPr>
          <p:cNvPr id="1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48009"/>
            <a:ext cx="609600" cy="609600"/>
          </a:xfrm>
          <a:prstGeom prst="rect">
            <a:avLst/>
          </a:prstGeom>
        </p:spPr>
      </p:pic>
    </p:spTree>
    <p:extLst>
      <p:ext uri="{BB962C8B-B14F-4D97-AF65-F5344CB8AC3E}">
        <p14:creationId xmlns:p14="http://schemas.microsoft.com/office/powerpoint/2010/main" val="17480730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C8BC1-74F3-4B45-BB02-4EEAC257899C}"/>
              </a:ext>
            </a:extLst>
          </p:cNvPr>
          <p:cNvSpPr>
            <a:spLocks noGrp="1"/>
          </p:cNvSpPr>
          <p:nvPr>
            <p:ph type="title"/>
          </p:nvPr>
        </p:nvSpPr>
        <p:spPr/>
        <p:txBody>
          <a:bodyPr>
            <a:normAutofit fontScale="90000"/>
          </a:bodyPr>
          <a:lstStyle/>
          <a:p>
            <a:r>
              <a:rPr lang="en-US" dirty="0" smtClean="0"/>
              <a:t>If you or someone you know is struggling to adjust to the new normalcy or suffering from the mental health affects of the pandemic, we are here for you! </a:t>
            </a:r>
            <a:endParaRPr lang="en-US" dirty="0"/>
          </a:p>
        </p:txBody>
      </p:sp>
      <p:sp>
        <p:nvSpPr>
          <p:cNvPr id="6" name="Slide Number Placeholder 5">
            <a:extLst>
              <a:ext uri="{FF2B5EF4-FFF2-40B4-BE49-F238E27FC236}">
                <a16:creationId xmlns:a16="http://schemas.microsoft.com/office/drawing/2014/main" id="{39412689-84A4-4618-8A56-056B7B0E5C81}"/>
              </a:ext>
            </a:extLst>
          </p:cNvPr>
          <p:cNvSpPr>
            <a:spLocks noGrp="1"/>
          </p:cNvSpPr>
          <p:nvPr>
            <p:ph type="sldNum" sz="quarter" idx="12"/>
          </p:nvPr>
        </p:nvSpPr>
        <p:spPr/>
        <p:txBody>
          <a:bodyPr/>
          <a:lstStyle/>
          <a:p>
            <a:fld id="{4950F5D8-22E1-4015-8661-E5B1FD28C2DE}" type="slidenum">
              <a:rPr lang="en-US" smtClean="0"/>
              <a:pPr/>
              <a:t>16</a:t>
            </a:fld>
            <a:endParaRPr lang="en-US" dirty="0"/>
          </a:p>
        </p:txBody>
      </p:sp>
      <p:sp>
        <p:nvSpPr>
          <p:cNvPr id="7" name="Rectangle 6"/>
          <p:cNvSpPr/>
          <p:nvPr/>
        </p:nvSpPr>
        <p:spPr>
          <a:xfrm>
            <a:off x="3048000" y="2690336"/>
            <a:ext cx="6096000" cy="1477328"/>
          </a:xfrm>
          <a:prstGeom prst="rect">
            <a:avLst/>
          </a:prstGeom>
        </p:spPr>
        <p:txBody>
          <a:bodyPr>
            <a:spAutoFit/>
          </a:bodyPr>
          <a:lstStyle/>
          <a:p>
            <a:r>
              <a:rPr lang="en-US" dirty="0" smtClean="0"/>
              <a:t>“The </a:t>
            </a:r>
            <a:r>
              <a:rPr lang="en-US" dirty="0"/>
              <a:t>one positive </a:t>
            </a:r>
            <a:r>
              <a:rPr lang="en-US" dirty="0" smtClean="0"/>
              <a:t>that can be acknowledged over </a:t>
            </a:r>
            <a:r>
              <a:rPr lang="en-US" dirty="0"/>
              <a:t>1 year </a:t>
            </a:r>
            <a:r>
              <a:rPr lang="en-US" dirty="0" smtClean="0"/>
              <a:t>later </a:t>
            </a:r>
            <a:r>
              <a:rPr lang="en-US" dirty="0"/>
              <a:t>is </a:t>
            </a:r>
            <a:r>
              <a:rPr lang="en-US" dirty="0" smtClean="0"/>
              <a:t>that </a:t>
            </a:r>
            <a:r>
              <a:rPr lang="en-US" dirty="0"/>
              <a:t>a newfound respect </a:t>
            </a:r>
            <a:r>
              <a:rPr lang="en-US" dirty="0" smtClean="0"/>
              <a:t>for ourselves and </a:t>
            </a:r>
            <a:r>
              <a:rPr lang="en-US" dirty="0"/>
              <a:t>more confidence </a:t>
            </a:r>
            <a:r>
              <a:rPr lang="en-US" dirty="0" smtClean="0"/>
              <a:t>in </a:t>
            </a:r>
            <a:r>
              <a:rPr lang="en-US" dirty="0"/>
              <a:t>abilities: </a:t>
            </a:r>
            <a:r>
              <a:rPr lang="en-US" dirty="0" smtClean="0"/>
              <a:t>We </a:t>
            </a:r>
            <a:r>
              <a:rPr lang="en-US" dirty="0"/>
              <a:t>have made it on </a:t>
            </a:r>
            <a:r>
              <a:rPr lang="en-US" dirty="0" smtClean="0"/>
              <a:t>our </a:t>
            </a:r>
            <a:r>
              <a:rPr lang="en-US" dirty="0"/>
              <a:t>own through a very isolating, difficult, anxiety-inducing time, </a:t>
            </a:r>
            <a:r>
              <a:rPr lang="en-US" dirty="0" smtClean="0"/>
              <a:t>and </a:t>
            </a:r>
            <a:r>
              <a:rPr lang="en-US" dirty="0"/>
              <a:t>remind </a:t>
            </a:r>
            <a:r>
              <a:rPr lang="en-US" dirty="0" smtClean="0"/>
              <a:t>yourself of your own </a:t>
            </a:r>
            <a:r>
              <a:rPr lang="en-US" dirty="0"/>
              <a:t>strength every day.”</a:t>
            </a:r>
          </a:p>
        </p:txBody>
      </p:sp>
      <p:pic>
        <p:nvPicPr>
          <p:cNvPr id="9" name="Picture 8"/>
          <p:cNvPicPr>
            <a:picLocks noChangeAspect="1"/>
          </p:cNvPicPr>
          <p:nvPr/>
        </p:nvPicPr>
        <p:blipFill>
          <a:blip r:embed="rId5"/>
          <a:stretch>
            <a:fillRect/>
          </a:stretch>
        </p:blipFill>
        <p:spPr>
          <a:xfrm>
            <a:off x="390468" y="861942"/>
            <a:ext cx="2847975" cy="1600200"/>
          </a:xfrm>
          <a:prstGeom prst="rect">
            <a:avLst/>
          </a:prstGeom>
        </p:spPr>
      </p:pic>
      <p:pic>
        <p:nvPicPr>
          <p:cNvPr id="10" name="Picture 9"/>
          <p:cNvPicPr>
            <a:picLocks noChangeAspect="1"/>
          </p:cNvPicPr>
          <p:nvPr/>
        </p:nvPicPr>
        <p:blipFill>
          <a:blip r:embed="rId6"/>
          <a:stretch>
            <a:fillRect/>
          </a:stretch>
        </p:blipFill>
        <p:spPr>
          <a:xfrm>
            <a:off x="9294813" y="1104955"/>
            <a:ext cx="2466975" cy="1847850"/>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48009"/>
            <a:ext cx="609600" cy="609600"/>
          </a:xfrm>
          <a:prstGeom prst="rect">
            <a:avLst/>
          </a:prstGeom>
        </p:spPr>
      </p:pic>
    </p:spTree>
    <p:extLst>
      <p:ext uri="{BB962C8B-B14F-4D97-AF65-F5344CB8AC3E}">
        <p14:creationId xmlns:p14="http://schemas.microsoft.com/office/powerpoint/2010/main" val="15813634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7E07-8DC2-481E-ACC3-C0050719A168}"/>
              </a:ext>
            </a:extLst>
          </p:cNvPr>
          <p:cNvSpPr>
            <a:spLocks noGrp="1"/>
          </p:cNvSpPr>
          <p:nvPr>
            <p:ph type="title"/>
          </p:nvPr>
        </p:nvSpPr>
        <p:spPr/>
        <p:txBody>
          <a:bodyPr/>
          <a:lstStyle/>
          <a:p>
            <a:r>
              <a:rPr lang="en-US" dirty="0" smtClean="0"/>
              <a:t>Help is always available…</a:t>
            </a:r>
            <a:endParaRPr lang="en-US" dirty="0"/>
          </a:p>
        </p:txBody>
      </p:sp>
      <p:sp>
        <p:nvSpPr>
          <p:cNvPr id="13" name="Text Placeholder 12">
            <a:extLst>
              <a:ext uri="{FF2B5EF4-FFF2-40B4-BE49-F238E27FC236}">
                <a16:creationId xmlns:a16="http://schemas.microsoft.com/office/drawing/2014/main" id="{CCD84ACB-4626-423F-8000-2DA1DDBEAAA2}"/>
              </a:ext>
            </a:extLst>
          </p:cNvPr>
          <p:cNvSpPr>
            <a:spLocks noGrp="1"/>
          </p:cNvSpPr>
          <p:nvPr>
            <p:ph type="body" sz="quarter" idx="74"/>
          </p:nvPr>
        </p:nvSpPr>
        <p:spPr>
          <a:xfrm>
            <a:off x="838199" y="1415184"/>
            <a:ext cx="11779623" cy="4462576"/>
          </a:xfrm>
        </p:spPr>
        <p:txBody>
          <a:bodyPr>
            <a:normAutofit/>
          </a:bodyPr>
          <a:lstStyle/>
          <a:p>
            <a:pPr lvl="0">
              <a:spcBef>
                <a:spcPts val="1000"/>
              </a:spcBef>
              <a:buClrTx/>
              <a:buSzTx/>
            </a:pPr>
            <a:r>
              <a:rPr lang="en-US" sz="2200" b="1" dirty="0">
                <a:effectLst>
                  <a:outerShdw blurRad="38100" dist="38100" dir="2700000" algn="tl">
                    <a:srgbClr val="000000">
                      <a:alpha val="43137"/>
                    </a:srgbClr>
                  </a:outerShdw>
                </a:effectLst>
                <a:latin typeface="Century Gothic" panose="020B0502020202020204"/>
              </a:rPr>
              <a:t>Recovery Services of Northwest Ohio – 1-855-782-9920 </a:t>
            </a:r>
          </a:p>
          <a:p>
            <a:pPr lvl="0">
              <a:spcBef>
                <a:spcPts val="1000"/>
              </a:spcBef>
              <a:buClrTx/>
              <a:buSzTx/>
            </a:pPr>
            <a:r>
              <a:rPr lang="en-US" sz="2200" b="1" dirty="0">
                <a:effectLst>
                  <a:outerShdw blurRad="38100" dist="38100" dir="2700000" algn="tl">
                    <a:srgbClr val="000000">
                      <a:alpha val="43137"/>
                    </a:srgbClr>
                  </a:outerShdw>
                </a:effectLst>
                <a:latin typeface="Century Gothic" panose="020B0502020202020204"/>
              </a:rPr>
              <a:t>Comprehensive Crisis Care Center- 1-800-468-4357</a:t>
            </a:r>
          </a:p>
          <a:p>
            <a:pPr lvl="0">
              <a:spcBef>
                <a:spcPts val="1000"/>
              </a:spcBef>
              <a:buClrTx/>
              <a:buSzTx/>
            </a:pPr>
            <a:r>
              <a:rPr lang="en-US" sz="2200" b="1" dirty="0">
                <a:effectLst>
                  <a:outerShdw blurRad="38100" dist="38100" dir="2700000" algn="tl">
                    <a:srgbClr val="000000">
                      <a:alpha val="43137"/>
                    </a:srgbClr>
                  </a:outerShdw>
                </a:effectLst>
                <a:latin typeface="Century Gothic" panose="020B0502020202020204"/>
              </a:rPr>
              <a:t>NAMI- Nami.org</a:t>
            </a:r>
          </a:p>
          <a:p>
            <a:pPr lvl="0">
              <a:spcBef>
                <a:spcPts val="1000"/>
              </a:spcBef>
              <a:buClrTx/>
              <a:buSzTx/>
            </a:pPr>
            <a:r>
              <a:rPr lang="en-US" sz="2200" b="1" dirty="0">
                <a:effectLst>
                  <a:outerShdw blurRad="38100" dist="38100" dir="2700000" algn="tl">
                    <a:srgbClr val="000000">
                      <a:alpha val="43137"/>
                    </a:srgbClr>
                  </a:outerShdw>
                </a:effectLst>
                <a:latin typeface="Century Gothic" panose="020B0502020202020204"/>
              </a:rPr>
              <a:t>Mentalhealth.gov </a:t>
            </a:r>
          </a:p>
          <a:p>
            <a:pPr lvl="0">
              <a:spcBef>
                <a:spcPts val="1000"/>
              </a:spcBef>
              <a:buClrTx/>
              <a:buSzTx/>
            </a:pPr>
            <a:r>
              <a:rPr lang="en-US" sz="2200" b="1" dirty="0">
                <a:effectLst>
                  <a:outerShdw blurRad="38100" dist="38100" dir="2700000" algn="tl">
                    <a:srgbClr val="000000">
                      <a:alpha val="43137"/>
                    </a:srgbClr>
                  </a:outerShdw>
                </a:effectLst>
                <a:latin typeface="Century Gothic" panose="020B0502020202020204"/>
              </a:rPr>
              <a:t>Mental health </a:t>
            </a:r>
            <a:r>
              <a:rPr lang="en-US" sz="2200" b="1" dirty="0" smtClean="0">
                <a:effectLst>
                  <a:outerShdw blurRad="38100" dist="38100" dir="2700000" algn="tl">
                    <a:srgbClr val="000000">
                      <a:alpha val="43137"/>
                    </a:srgbClr>
                  </a:outerShdw>
                </a:effectLst>
                <a:latin typeface="Century Gothic" panose="020B0502020202020204"/>
              </a:rPr>
              <a:t>America</a:t>
            </a:r>
          </a:p>
          <a:p>
            <a:pPr lvl="0">
              <a:spcBef>
                <a:spcPts val="1000"/>
              </a:spcBef>
              <a:buClrTx/>
              <a:buSzTx/>
            </a:pPr>
            <a:r>
              <a:rPr lang="en-US" sz="2200" b="1" dirty="0" smtClean="0">
                <a:effectLst>
                  <a:outerShdw blurRad="38100" dist="38100" dir="2700000" algn="tl">
                    <a:srgbClr val="000000">
                      <a:alpha val="43137"/>
                    </a:srgbClr>
                  </a:outerShdw>
                </a:effectLst>
                <a:latin typeface="Century Gothic" panose="020B0502020202020204"/>
              </a:rPr>
              <a:t>CDC- Center for Disease Control </a:t>
            </a:r>
            <a:endParaRPr lang="en-US" sz="2200" b="1" dirty="0">
              <a:effectLst>
                <a:outerShdw blurRad="38100" dist="38100" dir="2700000" algn="tl">
                  <a:srgbClr val="000000">
                    <a:alpha val="43137"/>
                  </a:srgbClr>
                </a:outerShdw>
              </a:effectLst>
              <a:latin typeface="Century Gothic" panose="020B0502020202020204"/>
            </a:endParaRPr>
          </a:p>
          <a:p>
            <a:endParaRPr lang="en-US" dirty="0"/>
          </a:p>
        </p:txBody>
      </p:sp>
      <p:pic>
        <p:nvPicPr>
          <p:cNvPr id="17" name="Picture 16"/>
          <p:cNvPicPr>
            <a:picLocks noChangeAspect="1"/>
          </p:cNvPicPr>
          <p:nvPr/>
        </p:nvPicPr>
        <p:blipFill>
          <a:blip r:embed="rId5"/>
          <a:stretch>
            <a:fillRect/>
          </a:stretch>
        </p:blipFill>
        <p:spPr>
          <a:xfrm>
            <a:off x="8099258" y="2202845"/>
            <a:ext cx="2857500" cy="1600200"/>
          </a:xfrm>
          <a:prstGeom prst="rect">
            <a:avLst/>
          </a:prstGeom>
        </p:spPr>
      </p:pic>
      <p:sp>
        <p:nvSpPr>
          <p:cNvPr id="5" name="Slide Number Placeholder 4">
            <a:extLst>
              <a:ext uri="{FF2B5EF4-FFF2-40B4-BE49-F238E27FC236}">
                <a16:creationId xmlns:a16="http://schemas.microsoft.com/office/drawing/2014/main" id="{E795F42F-67B5-4200-92B5-6B96AC85D6F5}"/>
              </a:ext>
            </a:extLst>
          </p:cNvPr>
          <p:cNvSpPr>
            <a:spLocks noGrp="1"/>
          </p:cNvSpPr>
          <p:nvPr>
            <p:ph type="sldNum" sz="quarter" idx="12"/>
          </p:nvPr>
        </p:nvSpPr>
        <p:spPr/>
        <p:txBody>
          <a:bodyPr/>
          <a:lstStyle/>
          <a:p>
            <a:fld id="{4950F5D8-22E1-4015-8661-E5B1FD28C2DE}" type="slidenum">
              <a:rPr lang="en-US" smtClean="0"/>
              <a:pPr/>
              <a:t>17</a:t>
            </a:fld>
            <a:endParaRPr lang="en-US" dirty="0"/>
          </a:p>
        </p:txBody>
      </p:sp>
      <p:pic>
        <p:nvPicPr>
          <p:cNvPr id="15" name="Picture 14"/>
          <p:cNvPicPr>
            <a:picLocks noChangeAspect="1"/>
          </p:cNvPicPr>
          <p:nvPr/>
        </p:nvPicPr>
        <p:blipFill>
          <a:blip r:embed="rId6"/>
          <a:stretch>
            <a:fillRect/>
          </a:stretch>
        </p:blipFill>
        <p:spPr>
          <a:xfrm>
            <a:off x="380519" y="4009029"/>
            <a:ext cx="2362200" cy="1571625"/>
          </a:xfrm>
          <a:prstGeom prst="rect">
            <a:avLst/>
          </a:prstGeom>
        </p:spPr>
      </p:pic>
      <p:pic>
        <p:nvPicPr>
          <p:cNvPr id="16" name="Picture 15"/>
          <p:cNvPicPr>
            <a:picLocks noChangeAspect="1"/>
          </p:cNvPicPr>
          <p:nvPr/>
        </p:nvPicPr>
        <p:blipFill>
          <a:blip r:embed="rId7"/>
          <a:stretch>
            <a:fillRect/>
          </a:stretch>
        </p:blipFill>
        <p:spPr>
          <a:xfrm>
            <a:off x="4650719" y="4192759"/>
            <a:ext cx="2619375" cy="1743075"/>
          </a:xfrm>
          <a:prstGeom prst="rect">
            <a:avLst/>
          </a:prstGeom>
        </p:spPr>
      </p:pic>
      <p:pic>
        <p:nvPicPr>
          <p:cNvPr id="1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6248400"/>
            <a:ext cx="609600" cy="609600"/>
          </a:xfrm>
          <a:prstGeom prst="rect">
            <a:avLst/>
          </a:prstGeom>
        </p:spPr>
      </p:pic>
    </p:spTree>
    <p:extLst>
      <p:ext uri="{BB962C8B-B14F-4D97-AF65-F5344CB8AC3E}">
        <p14:creationId xmlns:p14="http://schemas.microsoft.com/office/powerpoint/2010/main" val="37940117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245" y="1506071"/>
            <a:ext cx="7153835" cy="353943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Arial Black" panose="020B0A04020102020204" pitchFamily="34" charset="0"/>
              </a:rPr>
              <a:t>Well, </a:t>
            </a:r>
            <a:r>
              <a:rPr lang="en-US" sz="2800" b="1" dirty="0">
                <a:effectLst>
                  <a:outerShdw blurRad="38100" dist="38100" dir="2700000" algn="tl">
                    <a:srgbClr val="000000">
                      <a:alpha val="43137"/>
                    </a:srgbClr>
                  </a:outerShdw>
                </a:effectLst>
                <a:latin typeface="Arial Black" panose="020B0A04020102020204" pitchFamily="34" charset="0"/>
              </a:rPr>
              <a:t>a lot of us are still dealing with the trauma that we've experienced over the course of the last year so a 'return to normal' isn't exactly the same normal that it used to be, and that gives people a lot of stress, and frankly, a lot of distress as well</a:t>
            </a:r>
          </a:p>
        </p:txBody>
      </p:sp>
      <p:pic>
        <p:nvPicPr>
          <p:cNvPr id="6" name="Picture 5"/>
          <p:cNvPicPr>
            <a:picLocks noChangeAspect="1"/>
          </p:cNvPicPr>
          <p:nvPr/>
        </p:nvPicPr>
        <p:blipFill>
          <a:blip r:embed="rId5"/>
          <a:stretch>
            <a:fillRect/>
          </a:stretch>
        </p:blipFill>
        <p:spPr>
          <a:xfrm>
            <a:off x="7707419" y="2239340"/>
            <a:ext cx="3936614" cy="2453453"/>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445" y="6248400"/>
            <a:ext cx="609600" cy="609600"/>
          </a:xfrm>
          <a:prstGeom prst="rect">
            <a:avLst/>
          </a:prstGeom>
        </p:spPr>
      </p:pic>
    </p:spTree>
    <p:extLst>
      <p:ext uri="{BB962C8B-B14F-4D97-AF65-F5344CB8AC3E}">
        <p14:creationId xmlns:p14="http://schemas.microsoft.com/office/powerpoint/2010/main" val="621616437"/>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DC1B5D-1A60-450C-9BD8-9C391E14BCA0}"/>
              </a:ext>
            </a:extLst>
          </p:cNvPr>
          <p:cNvSpPr>
            <a:spLocks noGrp="1"/>
          </p:cNvSpPr>
          <p:nvPr>
            <p:ph type="body" idx="1"/>
          </p:nvPr>
        </p:nvSpPr>
        <p:spPr>
          <a:xfrm>
            <a:off x="365760" y="1366221"/>
            <a:ext cx="11146686" cy="4489104"/>
          </a:xfrm>
        </p:spPr>
        <p:txBody>
          <a:bodyPr>
            <a:normAutofit/>
          </a:bodyPr>
          <a:lstStyle/>
          <a:p>
            <a:r>
              <a:rPr lang="en-US" sz="2800" b="1" dirty="0">
                <a:solidFill>
                  <a:schemeClr val="bg1"/>
                </a:solidFill>
                <a:effectLst>
                  <a:outerShdw blurRad="38100" dist="38100" dir="2700000" algn="tl">
                    <a:srgbClr val="000000">
                      <a:alpha val="43137"/>
                    </a:srgbClr>
                  </a:outerShdw>
                </a:effectLst>
              </a:rPr>
              <a:t>In late June 2020, the Centers for Disease Control and Prevention </a:t>
            </a:r>
            <a:r>
              <a:rPr lang="en-US" sz="2800" b="1" dirty="0" smtClean="0">
                <a:solidFill>
                  <a:schemeClr val="bg1"/>
                </a:solidFill>
                <a:effectLst>
                  <a:outerShdw blurRad="38100" dist="38100" dir="2700000" algn="tl">
                    <a:srgbClr val="000000">
                      <a:alpha val="43137"/>
                    </a:srgbClr>
                  </a:outerShdw>
                </a:effectLst>
              </a:rPr>
              <a:t>surveyed</a:t>
            </a:r>
            <a:r>
              <a:rPr lang="en-US" sz="2800" b="1" dirty="0">
                <a:solidFill>
                  <a:schemeClr val="bg1"/>
                </a:solidFill>
                <a:effectLst>
                  <a:outerShdw blurRad="38100" dist="38100" dir="2700000" algn="tl">
                    <a:srgbClr val="000000">
                      <a:alpha val="43137"/>
                    </a:srgbClr>
                  </a:outerShdw>
                </a:effectLst>
              </a:rPr>
              <a:t> adults about the status of their mental health. Results showed 31% of respondents reported symptoms of anxiety or depression, 26% has stress-related symptoms, 13% reported having started or increased substance use and 11% reported having serious thoughts of suicide.</a:t>
            </a:r>
          </a:p>
          <a:p>
            <a:endParaRPr lang="en-US" sz="2800" b="1" dirty="0">
              <a:solidFill>
                <a:schemeClr val="bg1"/>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C2AE0B35-19FF-4775-9AF8-8F3C834A183B}"/>
              </a:ext>
            </a:extLst>
          </p:cNvPr>
          <p:cNvSpPr>
            <a:spLocks noGrp="1"/>
          </p:cNvSpPr>
          <p:nvPr>
            <p:ph type="sldNum" sz="quarter" idx="12"/>
          </p:nvPr>
        </p:nvSpPr>
        <p:spPr/>
        <p:txBody>
          <a:bodyPr/>
          <a:lstStyle/>
          <a:p>
            <a:fld id="{4950F5D8-22E1-4015-8661-E5B1FD28C2DE}" type="slidenum">
              <a:rPr lang="en-US" smtClean="0"/>
              <a:pPr/>
              <a:t>3</a:t>
            </a:fld>
            <a:endParaRPr lang="en-US" dirty="0"/>
          </a:p>
        </p:txBody>
      </p:sp>
      <p:pic>
        <p:nvPicPr>
          <p:cNvPr id="3" name="Picture 2"/>
          <p:cNvPicPr>
            <a:picLocks noChangeAspect="1"/>
          </p:cNvPicPr>
          <p:nvPr/>
        </p:nvPicPr>
        <p:blipFill>
          <a:blip r:embed="rId5"/>
          <a:stretch>
            <a:fillRect/>
          </a:stretch>
        </p:blipFill>
        <p:spPr>
          <a:xfrm>
            <a:off x="3515795" y="3433426"/>
            <a:ext cx="5779018" cy="3247074"/>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63714"/>
            <a:ext cx="609600" cy="609600"/>
          </a:xfrm>
          <a:prstGeom prst="rect">
            <a:avLst/>
          </a:prstGeom>
        </p:spPr>
      </p:pic>
    </p:spTree>
    <p:extLst>
      <p:ext uri="{BB962C8B-B14F-4D97-AF65-F5344CB8AC3E}">
        <p14:creationId xmlns:p14="http://schemas.microsoft.com/office/powerpoint/2010/main" val="4036697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7E572-F0AC-4962-AC8B-24DD8CD61D2D}"/>
              </a:ext>
            </a:extLst>
          </p:cNvPr>
          <p:cNvSpPr>
            <a:spLocks noGrp="1"/>
          </p:cNvSpPr>
          <p:nvPr>
            <p:ph type="title"/>
          </p:nvPr>
        </p:nvSpPr>
        <p:spPr/>
        <p:txBody>
          <a:bodyPr/>
          <a:lstStyle/>
          <a:p>
            <a:r>
              <a:rPr lang="en-US" dirty="0" smtClean="0"/>
              <a:t>How do you see your mental health? </a:t>
            </a:r>
            <a:endParaRPr lang="en-US" dirty="0"/>
          </a:p>
        </p:txBody>
      </p:sp>
      <p:sp>
        <p:nvSpPr>
          <p:cNvPr id="4" name="Content Placeholder 3">
            <a:extLst>
              <a:ext uri="{FF2B5EF4-FFF2-40B4-BE49-F238E27FC236}">
                <a16:creationId xmlns:a16="http://schemas.microsoft.com/office/drawing/2014/main" id="{E9A97DCF-3682-44C5-A5DA-9D96CF14B628}"/>
              </a:ext>
            </a:extLst>
          </p:cNvPr>
          <p:cNvSpPr>
            <a:spLocks noGrp="1"/>
          </p:cNvSpPr>
          <p:nvPr>
            <p:ph sz="quarter" idx="4"/>
          </p:nvPr>
        </p:nvSpPr>
        <p:spPr/>
        <p:txBody>
          <a:bodyPr>
            <a:normAutofit/>
          </a:bodyPr>
          <a:lstStyle/>
          <a:p>
            <a:r>
              <a:rPr lang="en-US" sz="2400" b="1" dirty="0">
                <a:effectLst>
                  <a:outerShdw blurRad="38100" dist="38100" dir="2700000" algn="tl">
                    <a:srgbClr val="000000">
                      <a:alpha val="43137"/>
                    </a:srgbClr>
                  </a:outerShdw>
                </a:effectLst>
              </a:rPr>
              <a:t>We have to see our health and mental health as absolutely intertwined and just because we get through a pandemic and begin to come out the other side on the physical health side, it doesn't mean we simultaneously do that on the mental health side as well</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ECD7B63F-6F62-46FC-8E6A-512867B9E479}"/>
              </a:ext>
            </a:extLst>
          </p:cNvPr>
          <p:cNvSpPr>
            <a:spLocks noGrp="1"/>
          </p:cNvSpPr>
          <p:nvPr>
            <p:ph type="sldNum" sz="quarter" idx="12"/>
          </p:nvPr>
        </p:nvSpPr>
        <p:spPr/>
        <p:txBody>
          <a:bodyPr/>
          <a:lstStyle/>
          <a:p>
            <a:fld id="{4950F5D8-22E1-4015-8661-E5B1FD28C2DE}" type="slidenum">
              <a:rPr lang="en-US" smtClean="0"/>
              <a:pPr/>
              <a:t>4</a:t>
            </a:fld>
            <a:endParaRPr lang="en-US" dirty="0"/>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248400"/>
            <a:ext cx="609600" cy="609600"/>
          </a:xfrm>
          <a:prstGeom prst="rect">
            <a:avLst/>
          </a:prstGeom>
        </p:spPr>
      </p:pic>
    </p:spTree>
    <p:extLst>
      <p:ext uri="{BB962C8B-B14F-4D97-AF65-F5344CB8AC3E}">
        <p14:creationId xmlns:p14="http://schemas.microsoft.com/office/powerpoint/2010/main" val="32108145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665F-537D-4B74-92F8-96ED80122ADC}"/>
              </a:ext>
            </a:extLst>
          </p:cNvPr>
          <p:cNvSpPr>
            <a:spLocks noGrp="1"/>
          </p:cNvSpPr>
          <p:nvPr>
            <p:ph type="title"/>
          </p:nvPr>
        </p:nvSpPr>
        <p:spPr>
          <a:xfrm>
            <a:off x="841500" y="1514007"/>
            <a:ext cx="4585780" cy="164186"/>
          </a:xfrm>
        </p:spPr>
        <p:txBody>
          <a:bodyPr>
            <a:normAutofit fontScale="90000"/>
          </a:bodyPr>
          <a:lstStyle/>
          <a:p>
            <a:r>
              <a:rPr lang="en-US" dirty="0">
                <a:solidFill>
                  <a:srgbClr val="FFFF00"/>
                </a:solidFill>
              </a:rPr>
              <a:t>Try to understand</a:t>
            </a:r>
          </a:p>
        </p:txBody>
      </p:sp>
      <p:sp>
        <p:nvSpPr>
          <p:cNvPr id="3" name="Content Placeholder 2">
            <a:extLst>
              <a:ext uri="{FF2B5EF4-FFF2-40B4-BE49-F238E27FC236}">
                <a16:creationId xmlns:a16="http://schemas.microsoft.com/office/drawing/2014/main" id="{E0ACFCBA-E6B8-4ECB-B191-23EF3473943C}"/>
              </a:ext>
            </a:extLst>
          </p:cNvPr>
          <p:cNvSpPr>
            <a:spLocks noGrp="1"/>
          </p:cNvSpPr>
          <p:nvPr>
            <p:ph sz="quarter" idx="4"/>
          </p:nvPr>
        </p:nvSpPr>
        <p:spPr/>
        <p:txBody>
          <a:bodyPr>
            <a:noAutofit/>
          </a:bodyPr>
          <a:lstStyle/>
          <a:p>
            <a:pPr algn="ctr"/>
            <a:r>
              <a:rPr lang="en-US" sz="2000" b="1" dirty="0" smtClean="0"/>
              <a:t>* Surface the thoughts you are having</a:t>
            </a:r>
          </a:p>
          <a:p>
            <a:pPr algn="ctr"/>
            <a:endParaRPr lang="en-US" sz="2000" b="1" dirty="0" smtClean="0"/>
          </a:p>
          <a:p>
            <a:pPr algn="ctr"/>
            <a:r>
              <a:rPr lang="en-US" sz="2000" b="1" dirty="0" smtClean="0"/>
              <a:t>*Surface the feelings and acknowledge them</a:t>
            </a:r>
          </a:p>
          <a:p>
            <a:pPr marL="0" indent="0" algn="ctr">
              <a:buNone/>
            </a:pPr>
            <a:r>
              <a:rPr lang="en-US" sz="2000" b="1" dirty="0" smtClean="0"/>
              <a:t>    </a:t>
            </a:r>
          </a:p>
          <a:p>
            <a:pPr marL="0" indent="0" algn="ctr">
              <a:buNone/>
            </a:pPr>
            <a:r>
              <a:rPr lang="en-US" sz="2000" b="1" dirty="0"/>
              <a:t> </a:t>
            </a:r>
            <a:r>
              <a:rPr lang="en-US" sz="2000" b="1" dirty="0" smtClean="0"/>
              <a:t>    *Acknowledge those thoughts</a:t>
            </a:r>
          </a:p>
          <a:p>
            <a:pPr algn="ctr"/>
            <a:endParaRPr lang="en-US" sz="2000" b="1" dirty="0" smtClean="0"/>
          </a:p>
          <a:p>
            <a:pPr algn="ctr"/>
            <a:r>
              <a:rPr lang="en-US" sz="2000" b="1" dirty="0"/>
              <a:t> </a:t>
            </a:r>
            <a:r>
              <a:rPr lang="en-US" sz="2000" b="1" dirty="0" smtClean="0"/>
              <a:t> * Acknowledge those thoughts and feelings        </a:t>
            </a:r>
          </a:p>
          <a:p>
            <a:pPr marL="0" indent="0" algn="ctr">
              <a:buNone/>
            </a:pPr>
            <a:r>
              <a:rPr lang="en-US" sz="2000" b="1" dirty="0" smtClean="0"/>
              <a:t>are real </a:t>
            </a:r>
          </a:p>
          <a:p>
            <a:pPr algn="ctr"/>
            <a:endParaRPr lang="en-US" sz="2000" b="1" dirty="0"/>
          </a:p>
          <a:p>
            <a:pPr algn="ctr"/>
            <a:r>
              <a:rPr lang="en-US" sz="2000" b="1" dirty="0" smtClean="0"/>
              <a:t>* Talk to someone</a:t>
            </a:r>
            <a:endParaRPr lang="en-US" sz="2000" b="1"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248400"/>
            <a:ext cx="609600" cy="609600"/>
          </a:xfrm>
          <a:prstGeom prst="rect">
            <a:avLst/>
          </a:prstGeom>
        </p:spPr>
      </p:pic>
    </p:spTree>
    <p:extLst>
      <p:ext uri="{BB962C8B-B14F-4D97-AF65-F5344CB8AC3E}">
        <p14:creationId xmlns:p14="http://schemas.microsoft.com/office/powerpoint/2010/main" val="217126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D65C-1076-4F43-B4FA-3B4804E8DF5B}"/>
              </a:ext>
            </a:extLst>
          </p:cNvPr>
          <p:cNvSpPr>
            <a:spLocks noGrp="1"/>
          </p:cNvSpPr>
          <p:nvPr>
            <p:ph type="title"/>
          </p:nvPr>
        </p:nvSpPr>
        <p:spPr>
          <a:xfrm>
            <a:off x="946672" y="1667436"/>
            <a:ext cx="6970955" cy="3550023"/>
          </a:xfrm>
        </p:spPr>
        <p:txBody>
          <a:bodyPr>
            <a:normAutofit fontScale="90000"/>
          </a:bodyPr>
          <a:lstStyle/>
          <a:p>
            <a:r>
              <a:rPr lang="en-US" dirty="0"/>
              <a:t>The early stages of the pandemic and the ensuing lockdowns were hard on all of us, in different ways. Isolation, joblessness, childcare, and many other challenges severely affected the mental well-being of many people around the world. Yet here we are, a year on. How are we </a:t>
            </a:r>
            <a:r>
              <a:rPr lang="en-US" dirty="0" smtClean="0"/>
              <a:t>coping?</a:t>
            </a:r>
            <a:endParaRPr lang="en-US" dirty="0"/>
          </a:p>
        </p:txBody>
      </p:sp>
      <p:sp>
        <p:nvSpPr>
          <p:cNvPr id="10" name="Text Placeholder 9">
            <a:extLst>
              <a:ext uri="{FF2B5EF4-FFF2-40B4-BE49-F238E27FC236}">
                <a16:creationId xmlns:a16="http://schemas.microsoft.com/office/drawing/2014/main" id="{6B3FA7AE-E9B6-4391-900E-62AD4FE3D703}"/>
              </a:ext>
            </a:extLst>
          </p:cNvPr>
          <p:cNvSpPr>
            <a:spLocks noGrp="1"/>
          </p:cNvSpPr>
          <p:nvPr>
            <p:ph type="body" sz="quarter" idx="38"/>
          </p:nvPr>
        </p:nvSpPr>
        <p:spPr/>
        <p:txBody>
          <a:bodyPr/>
          <a:lstStyle/>
          <a:p>
            <a:r>
              <a:rPr lang="en-US" dirty="0"/>
              <a:t>?</a:t>
            </a:r>
          </a:p>
        </p:txBody>
      </p:sp>
      <p:pic>
        <p:nvPicPr>
          <p:cNvPr id="23" name="Picture Placeholder 22"/>
          <p:cNvPicPr>
            <a:picLocks noGrp="1" noChangeAspect="1"/>
          </p:cNvPicPr>
          <p:nvPr>
            <p:ph type="pic" sz="quarter" idx="51"/>
          </p:nvPr>
        </p:nvPicPr>
        <p:blipFill>
          <a:blip r:embed="rId5"/>
          <a:srcRect l="12878" r="12878"/>
          <a:stretch>
            <a:fillRect/>
          </a:stretch>
        </p:blipFill>
        <p:spPr>
          <a:xfrm>
            <a:off x="9642979" y="2876948"/>
            <a:ext cx="2153242" cy="1601129"/>
          </a:xfrm>
          <a:prstGeom prst="rect">
            <a:avLst/>
          </a:prstGeom>
        </p:spPr>
      </p:pic>
      <p:pic>
        <p:nvPicPr>
          <p:cNvPr id="22" name="Picture 21"/>
          <p:cNvPicPr>
            <a:picLocks noChangeAspect="1"/>
          </p:cNvPicPr>
          <p:nvPr/>
        </p:nvPicPr>
        <p:blipFill>
          <a:blip r:embed="rId6"/>
          <a:stretch>
            <a:fillRect/>
          </a:stretch>
        </p:blipFill>
        <p:spPr>
          <a:xfrm>
            <a:off x="8100225" y="332412"/>
            <a:ext cx="2619375" cy="1743075"/>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248400"/>
            <a:ext cx="609600" cy="609600"/>
          </a:xfrm>
          <a:prstGeom prst="rect">
            <a:avLst/>
          </a:prstGeom>
        </p:spPr>
      </p:pic>
    </p:spTree>
    <p:extLst>
      <p:ext uri="{BB962C8B-B14F-4D97-AF65-F5344CB8AC3E}">
        <p14:creationId xmlns:p14="http://schemas.microsoft.com/office/powerpoint/2010/main" val="25700022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C8B5F5D-4DED-486E-AD3C-6533999123D0}"/>
              </a:ext>
            </a:extLst>
          </p:cNvPr>
          <p:cNvSpPr>
            <a:spLocks noGrp="1"/>
          </p:cNvSpPr>
          <p:nvPr>
            <p:ph type="body" sz="quarter" idx="47"/>
          </p:nvPr>
        </p:nvSpPr>
        <p:spPr>
          <a:xfrm>
            <a:off x="836613" y="537882"/>
            <a:ext cx="8128799" cy="5820996"/>
          </a:xfrm>
        </p:spPr>
        <p:txBody>
          <a:bodyPr/>
          <a:lstStyle/>
          <a:p>
            <a:pPr fontAlgn="base"/>
            <a:r>
              <a:rPr lang="en-US" sz="2000" dirty="0">
                <a:solidFill>
                  <a:schemeClr val="bg1"/>
                </a:solidFill>
                <a:effectLst>
                  <a:outerShdw blurRad="38100" dist="38100" dir="2700000" algn="tl">
                    <a:srgbClr val="000000">
                      <a:alpha val="43137"/>
                    </a:srgbClr>
                  </a:outerShdw>
                </a:effectLst>
              </a:rPr>
              <a:t>How can </a:t>
            </a:r>
            <a:r>
              <a:rPr lang="en-US" sz="2000" dirty="0" smtClean="0">
                <a:solidFill>
                  <a:schemeClr val="bg1"/>
                </a:solidFill>
                <a:effectLst>
                  <a:outerShdw blurRad="38100" dist="38100" dir="2700000" algn="tl">
                    <a:srgbClr val="000000">
                      <a:alpha val="43137"/>
                    </a:srgbClr>
                  </a:outerShdw>
                </a:effectLst>
              </a:rPr>
              <a:t>we </a:t>
            </a:r>
            <a:r>
              <a:rPr lang="en-US" sz="2000" dirty="0">
                <a:solidFill>
                  <a:schemeClr val="bg1"/>
                </a:solidFill>
                <a:effectLst>
                  <a:outerShdw blurRad="38100" dist="38100" dir="2700000" algn="tl">
                    <a:srgbClr val="000000">
                      <a:alpha val="43137"/>
                    </a:srgbClr>
                  </a:outerShdw>
                </a:effectLst>
              </a:rPr>
              <a:t>deal with </a:t>
            </a:r>
            <a:r>
              <a:rPr lang="en-US" sz="2000" dirty="0" smtClean="0">
                <a:solidFill>
                  <a:schemeClr val="bg1"/>
                </a:solidFill>
                <a:effectLst>
                  <a:outerShdw blurRad="38100" dist="38100" dir="2700000" algn="tl">
                    <a:srgbClr val="000000">
                      <a:alpha val="43137"/>
                    </a:srgbClr>
                  </a:outerShdw>
                </a:effectLst>
              </a:rPr>
              <a:t> </a:t>
            </a:r>
            <a:r>
              <a:rPr lang="en-US" sz="2000" dirty="0">
                <a:solidFill>
                  <a:schemeClr val="bg1"/>
                </a:solidFill>
                <a:effectLst>
                  <a:outerShdw blurRad="38100" dist="38100" dir="2700000" algn="tl">
                    <a:srgbClr val="000000">
                      <a:alpha val="43137"/>
                    </a:srgbClr>
                  </a:outerShdw>
                </a:effectLst>
              </a:rPr>
              <a:t>anxiety, particularly if it’s affecting </a:t>
            </a:r>
            <a:r>
              <a:rPr lang="en-US" sz="2000" dirty="0" smtClean="0">
                <a:solidFill>
                  <a:schemeClr val="bg1"/>
                </a:solidFill>
                <a:effectLst>
                  <a:outerShdw blurRad="38100" dist="38100" dir="2700000" algn="tl">
                    <a:srgbClr val="000000">
                      <a:alpha val="43137"/>
                    </a:srgbClr>
                  </a:outerShdw>
                </a:effectLst>
              </a:rPr>
              <a:t>sleep</a:t>
            </a:r>
            <a:r>
              <a:rPr lang="en-US" sz="2000" dirty="0">
                <a:solidFill>
                  <a:schemeClr val="bg1"/>
                </a:solidFill>
                <a:effectLst>
                  <a:outerShdw blurRad="38100" dist="38100" dir="2700000" algn="tl">
                    <a:srgbClr val="000000">
                      <a:alpha val="43137"/>
                    </a:srgbClr>
                  </a:outerShdw>
                </a:effectLst>
              </a:rPr>
              <a:t>?</a:t>
            </a:r>
          </a:p>
          <a:p>
            <a:pPr fontAlgn="base"/>
            <a:r>
              <a:rPr lang="en-US" sz="2000" dirty="0">
                <a:solidFill>
                  <a:schemeClr val="bg1"/>
                </a:solidFill>
                <a:effectLst>
                  <a:outerShdw blurRad="38100" dist="38100" dir="2700000" algn="tl">
                    <a:srgbClr val="000000">
                      <a:alpha val="43137"/>
                    </a:srgbClr>
                  </a:outerShdw>
                </a:effectLst>
              </a:rPr>
              <a:t>1. Go Back to Basics. To mitigate anxiety and fall asleep more easily, </a:t>
            </a:r>
            <a:r>
              <a:rPr lang="en-US" sz="2000" dirty="0" smtClean="0">
                <a:solidFill>
                  <a:schemeClr val="bg1"/>
                </a:solidFill>
                <a:effectLst>
                  <a:outerShdw blurRad="38100" dist="38100" dir="2700000" algn="tl">
                    <a:srgbClr val="000000">
                      <a:alpha val="43137"/>
                    </a:srgbClr>
                  </a:outerShdw>
                </a:effectLst>
              </a:rPr>
              <a:t>It is suggested by professionals to  </a:t>
            </a:r>
            <a:r>
              <a:rPr lang="en-US" sz="2000" dirty="0">
                <a:solidFill>
                  <a:schemeClr val="bg1"/>
                </a:solidFill>
                <a:effectLst>
                  <a:outerShdw blurRad="38100" dist="38100" dir="2700000" algn="tl">
                    <a:srgbClr val="000000">
                      <a:alpha val="43137"/>
                    </a:srgbClr>
                  </a:outerShdw>
                </a:effectLst>
              </a:rPr>
              <a:t>implement a routine — eating breakfast, lunch, and dinner at the same time each day and also going to bed and waking up at the same time each day.</a:t>
            </a:r>
          </a:p>
          <a:p>
            <a:endParaRPr lang="en-US" dirty="0"/>
          </a:p>
        </p:txBody>
      </p:sp>
      <p:pic>
        <p:nvPicPr>
          <p:cNvPr id="16" name="Picture 15"/>
          <p:cNvPicPr>
            <a:picLocks noChangeAspect="1"/>
          </p:cNvPicPr>
          <p:nvPr/>
        </p:nvPicPr>
        <p:blipFill>
          <a:blip r:embed="rId5"/>
          <a:stretch>
            <a:fillRect/>
          </a:stretch>
        </p:blipFill>
        <p:spPr>
          <a:xfrm>
            <a:off x="6568281" y="4264915"/>
            <a:ext cx="2143125" cy="2143125"/>
          </a:xfrm>
          <a:prstGeom prst="rect">
            <a:avLst/>
          </a:prstGeom>
        </p:spPr>
      </p:pic>
      <p:sp>
        <p:nvSpPr>
          <p:cNvPr id="5" name="Slide Number Placeholder 4">
            <a:extLst>
              <a:ext uri="{FF2B5EF4-FFF2-40B4-BE49-F238E27FC236}">
                <a16:creationId xmlns:a16="http://schemas.microsoft.com/office/drawing/2014/main" id="{024136C6-3C0D-4842-BA27-4952FADF5DD6}"/>
              </a:ext>
            </a:extLst>
          </p:cNvPr>
          <p:cNvSpPr>
            <a:spLocks noGrp="1"/>
          </p:cNvSpPr>
          <p:nvPr>
            <p:ph type="sldNum" sz="quarter" idx="12"/>
          </p:nvPr>
        </p:nvSpPr>
        <p:spPr/>
        <p:txBody>
          <a:bodyPr/>
          <a:lstStyle/>
          <a:p>
            <a:fld id="{4950F5D8-22E1-4015-8661-E5B1FD28C2DE}" type="slidenum">
              <a:rPr lang="en-US" smtClean="0"/>
              <a:pPr/>
              <a:t>7</a:t>
            </a:fld>
            <a:endParaRPr lang="en-US" dirty="0"/>
          </a:p>
        </p:txBody>
      </p:sp>
      <p:sp>
        <p:nvSpPr>
          <p:cNvPr id="6" name="Picture Placeholder 5"/>
          <p:cNvSpPr>
            <a:spLocks noGrp="1"/>
          </p:cNvSpPr>
          <p:nvPr>
            <p:ph type="pic" sz="quarter" idx="52"/>
          </p:nvPr>
        </p:nvSpPr>
        <p:spPr/>
      </p:sp>
      <p:sp>
        <p:nvSpPr>
          <p:cNvPr id="13" name="Picture Placeholder 12"/>
          <p:cNvSpPr>
            <a:spLocks noGrp="1"/>
          </p:cNvSpPr>
          <p:nvPr>
            <p:ph type="pic" sz="quarter" idx="51"/>
          </p:nvPr>
        </p:nvSpPr>
        <p:spPr/>
      </p:sp>
      <p:pic>
        <p:nvPicPr>
          <p:cNvPr id="14" name="Picture 13"/>
          <p:cNvPicPr>
            <a:picLocks noChangeAspect="1"/>
          </p:cNvPicPr>
          <p:nvPr/>
        </p:nvPicPr>
        <p:blipFill>
          <a:blip r:embed="rId6"/>
          <a:stretch>
            <a:fillRect/>
          </a:stretch>
        </p:blipFill>
        <p:spPr>
          <a:xfrm>
            <a:off x="1678193" y="2498749"/>
            <a:ext cx="3334871" cy="2516673"/>
          </a:xfrm>
          <a:prstGeom prst="rect">
            <a:avLst/>
          </a:prstGeom>
        </p:spPr>
      </p:pic>
      <p:pic>
        <p:nvPicPr>
          <p:cNvPr id="15" name="Picture 14"/>
          <p:cNvPicPr>
            <a:picLocks noChangeAspect="1"/>
          </p:cNvPicPr>
          <p:nvPr/>
        </p:nvPicPr>
        <p:blipFill>
          <a:blip r:embed="rId7"/>
          <a:stretch>
            <a:fillRect/>
          </a:stretch>
        </p:blipFill>
        <p:spPr>
          <a:xfrm>
            <a:off x="8589963" y="2102171"/>
            <a:ext cx="2762250" cy="1657350"/>
          </a:xfrm>
          <a:prstGeom prst="rect">
            <a:avLst/>
          </a:prstGeom>
        </p:spPr>
      </p:pic>
      <p:pic>
        <p:nvPicPr>
          <p:cNvPr id="1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993" y="6248009"/>
            <a:ext cx="609600" cy="609600"/>
          </a:xfrm>
          <a:prstGeom prst="rect">
            <a:avLst/>
          </a:prstGeom>
        </p:spPr>
      </p:pic>
    </p:spTree>
    <p:extLst>
      <p:ext uri="{BB962C8B-B14F-4D97-AF65-F5344CB8AC3E}">
        <p14:creationId xmlns:p14="http://schemas.microsoft.com/office/powerpoint/2010/main" val="29054219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3" fill="hold"/>
                                        <p:tgtEl>
                                          <p:spTgt spid="17"/>
                                        </p:tgtEl>
                                      </p:cBhvr>
                                    </p:cmd>
                                  </p:childTnLst>
                                </p:cTn>
                              </p:par>
                            </p:childTnLst>
                          </p:cTn>
                        </p:par>
                      </p:childTnLst>
                    </p:cTn>
                  </p:par>
                </p:childTnLst>
              </p:cTn>
              <p:nextCondLst>
                <p:cond evt="onClick" delay="0">
                  <p:tgtEl>
                    <p:spTgt spid="17"/>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1BD0-74CC-4C57-83FF-66D9D1584C1D}"/>
              </a:ext>
            </a:extLst>
          </p:cNvPr>
          <p:cNvSpPr>
            <a:spLocks noGrp="1"/>
          </p:cNvSpPr>
          <p:nvPr>
            <p:ph type="title"/>
          </p:nvPr>
        </p:nvSpPr>
        <p:spPr>
          <a:xfrm>
            <a:off x="559398" y="1065007"/>
            <a:ext cx="10908254" cy="4836889"/>
          </a:xfrm>
        </p:spPr>
        <p:txBody>
          <a:bodyPr>
            <a:normAutofit fontScale="90000"/>
          </a:bodyPr>
          <a:lstStyle/>
          <a:p>
            <a:pPr fontAlgn="base"/>
            <a:r>
              <a:rPr lang="en-US" dirty="0"/>
              <a:t> </a:t>
            </a:r>
            <a:r>
              <a:rPr lang="en-US" sz="4400" u="sng" dirty="0">
                <a:effectLst>
                  <a:outerShdw blurRad="38100" dist="38100" dir="2700000" algn="tl">
                    <a:srgbClr val="000000">
                      <a:alpha val="43137"/>
                    </a:srgbClr>
                  </a:outerShdw>
                </a:effectLst>
              </a:rPr>
              <a:t>Try small exercises for the </a:t>
            </a:r>
            <a:r>
              <a:rPr lang="en-US" sz="4400" u="sng" dirty="0" smtClean="0">
                <a:effectLst>
                  <a:outerShdw blurRad="38100" dist="38100" dir="2700000" algn="tl">
                    <a:srgbClr val="000000">
                      <a:alpha val="43137"/>
                    </a:srgbClr>
                  </a:outerShdw>
                </a:effectLst>
              </a:rPr>
              <a:t>mind</a:t>
            </a:r>
            <a:br>
              <a:rPr lang="en-US" sz="4400" u="sng" dirty="0" smtClean="0">
                <a:effectLst>
                  <a:outerShdw blurRad="38100" dist="38100" dir="2700000" algn="tl">
                    <a:srgbClr val="000000">
                      <a:alpha val="43137"/>
                    </a:srgbClr>
                  </a:outerShdw>
                </a:effectLst>
              </a:rPr>
            </a:br>
            <a:r>
              <a:rPr lang="en-US" dirty="0" smtClean="0">
                <a:solidFill>
                  <a:srgbClr val="00B0F0"/>
                </a:solidFill>
                <a:effectLst>
                  <a:outerShdw blurRad="38100" dist="38100" dir="2700000" algn="tl">
                    <a:srgbClr val="000000">
                      <a:alpha val="43137"/>
                    </a:srgbClr>
                  </a:outerShdw>
                </a:effectLst>
              </a:rPr>
              <a:t>Write </a:t>
            </a:r>
            <a:r>
              <a:rPr lang="en-US" dirty="0">
                <a:solidFill>
                  <a:srgbClr val="00B0F0"/>
                </a:solidFill>
                <a:effectLst>
                  <a:outerShdw blurRad="38100" dist="38100" dir="2700000" algn="tl">
                    <a:srgbClr val="000000">
                      <a:alpha val="43137"/>
                    </a:srgbClr>
                  </a:outerShdw>
                </a:effectLst>
              </a:rPr>
              <a:t>out all of their anxious feelings on a piece of paper prior to going to bed, a tactic that can </a:t>
            </a:r>
            <a:r>
              <a:rPr lang="en-US" dirty="0" smtClean="0">
                <a:solidFill>
                  <a:srgbClr val="00B0F0"/>
                </a:solidFill>
                <a:effectLst>
                  <a:outerShdw blurRad="38100" dist="38100" dir="2700000" algn="tl">
                    <a:srgbClr val="000000">
                      <a:alpha val="43137"/>
                    </a:srgbClr>
                  </a:outerShdw>
                </a:effectLst>
              </a:rPr>
              <a:t>help </a:t>
            </a:r>
            <a:r>
              <a:rPr lang="en-US" dirty="0">
                <a:solidFill>
                  <a:srgbClr val="00B0F0"/>
                </a:solidFill>
                <a:effectLst>
                  <a:outerShdw blurRad="38100" dist="38100" dir="2700000" algn="tl">
                    <a:srgbClr val="000000">
                      <a:alpha val="43137"/>
                    </a:srgbClr>
                  </a:outerShdw>
                </a:effectLst>
              </a:rPr>
              <a:t>better </a:t>
            </a:r>
            <a:r>
              <a:rPr lang="en-US" dirty="0" smtClean="0">
                <a:solidFill>
                  <a:srgbClr val="00B0F0"/>
                </a:solidFill>
                <a:effectLst>
                  <a:outerShdw blurRad="38100" dist="38100" dir="2700000" algn="tl">
                    <a:srgbClr val="000000">
                      <a:alpha val="43137"/>
                    </a:srgbClr>
                  </a:outerShdw>
                </a:effectLst>
              </a:rPr>
              <a:t>understand </a:t>
            </a:r>
            <a:r>
              <a:rPr lang="en-US" dirty="0">
                <a:solidFill>
                  <a:srgbClr val="00B0F0"/>
                </a:solidFill>
                <a:effectLst>
                  <a:outerShdw blurRad="38100" dist="38100" dir="2700000" algn="tl">
                    <a:srgbClr val="000000">
                      <a:alpha val="43137"/>
                    </a:srgbClr>
                  </a:outerShdw>
                </a:effectLst>
              </a:rPr>
              <a:t>fears as well as navigate potential solutions for relieving them.</a:t>
            </a:r>
            <a:br>
              <a:rPr lang="en-US" dirty="0">
                <a:solidFill>
                  <a:srgbClr val="00B0F0"/>
                </a:solidFill>
                <a:effectLst>
                  <a:outerShdw blurRad="38100" dist="38100" dir="2700000" algn="tl">
                    <a:srgbClr val="000000">
                      <a:alpha val="43137"/>
                    </a:srgbClr>
                  </a:outerShdw>
                </a:effectLst>
              </a:rPr>
            </a:br>
            <a:r>
              <a:rPr lang="en-US" dirty="0" smtClean="0">
                <a:solidFill>
                  <a:srgbClr val="00B0F0"/>
                </a:solidFill>
                <a:effectLst>
                  <a:outerShdw blurRad="38100" dist="38100" dir="2700000" algn="tl">
                    <a:srgbClr val="000000">
                      <a:alpha val="43137"/>
                    </a:srgbClr>
                  </a:outerShdw>
                </a:effectLst>
              </a:rPr>
              <a:t>People </a:t>
            </a:r>
            <a:r>
              <a:rPr lang="en-US" dirty="0">
                <a:solidFill>
                  <a:srgbClr val="00B0F0"/>
                </a:solidFill>
                <a:effectLst>
                  <a:outerShdw blurRad="38100" dist="38100" dir="2700000" algn="tl">
                    <a:srgbClr val="000000">
                      <a:alpha val="43137"/>
                    </a:srgbClr>
                  </a:outerShdw>
                </a:effectLst>
              </a:rPr>
              <a:t>have issues to deal with — loss of income, food insecurity — and all that affects the way the whole (sleeping) process </a:t>
            </a:r>
            <a:r>
              <a:rPr lang="en-US" dirty="0" smtClean="0">
                <a:solidFill>
                  <a:srgbClr val="00B0F0"/>
                </a:solidFill>
                <a:effectLst>
                  <a:outerShdw blurRad="38100" dist="38100" dir="2700000" algn="tl">
                    <a:srgbClr val="000000">
                      <a:alpha val="43137"/>
                    </a:srgbClr>
                  </a:outerShdw>
                </a:effectLst>
              </a:rPr>
              <a:t>works.  Try to keep </a:t>
            </a:r>
            <a:r>
              <a:rPr lang="en-US" dirty="0">
                <a:solidFill>
                  <a:srgbClr val="00B0F0"/>
                </a:solidFill>
                <a:effectLst>
                  <a:outerShdw blurRad="38100" dist="38100" dir="2700000" algn="tl">
                    <a:srgbClr val="000000">
                      <a:alpha val="43137"/>
                    </a:srgbClr>
                  </a:outerShdw>
                </a:effectLst>
              </a:rPr>
              <a:t>a worry diary of some sort, draw a column right next to it and try to figure out if there’s something within an individual’s control that they can do to exchange the circumstance</a:t>
            </a:r>
            <a:r>
              <a:rPr lang="en-US" dirty="0" smtClean="0">
                <a:solidFill>
                  <a:schemeClr val="tx1"/>
                </a:solidFill>
                <a:effectLst>
                  <a:outerShdw blurRad="38100" dist="38100" dir="2700000" algn="tl">
                    <a:srgbClr val="000000">
                      <a:alpha val="43137"/>
                    </a:srgbClr>
                  </a:outerShdw>
                </a:effectLst>
              </a:rPr>
              <a:t>.</a:t>
            </a:r>
            <a:endParaRPr lang="en-US" dirty="0">
              <a:solidFill>
                <a:schemeClr val="tx1"/>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7D387B3B-9EFB-4C33-8804-98CD961AA356}"/>
              </a:ext>
            </a:extLst>
          </p:cNvPr>
          <p:cNvSpPr>
            <a:spLocks noGrp="1"/>
          </p:cNvSpPr>
          <p:nvPr>
            <p:ph type="sldNum" sz="quarter" idx="12"/>
          </p:nvPr>
        </p:nvSpPr>
        <p:spPr/>
        <p:txBody>
          <a:bodyPr/>
          <a:lstStyle/>
          <a:p>
            <a:fld id="{4950F5D8-22E1-4015-8661-E5B1FD28C2DE}" type="slidenum">
              <a:rPr lang="en-US" smtClean="0"/>
              <a:pPr/>
              <a:t>8</a:t>
            </a:fld>
            <a:endParaRPr lang="en-US" dirty="0"/>
          </a:p>
        </p:txBody>
      </p:sp>
      <p:pic>
        <p:nvPicPr>
          <p:cNvPr id="7" name="Picture 6"/>
          <p:cNvPicPr>
            <a:picLocks noChangeAspect="1"/>
          </p:cNvPicPr>
          <p:nvPr/>
        </p:nvPicPr>
        <p:blipFill>
          <a:blip r:embed="rId5"/>
          <a:stretch>
            <a:fillRect/>
          </a:stretch>
        </p:blipFill>
        <p:spPr>
          <a:xfrm>
            <a:off x="838200" y="201979"/>
            <a:ext cx="1333332" cy="1333332"/>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63714"/>
            <a:ext cx="609600" cy="609600"/>
          </a:xfrm>
          <a:prstGeom prst="rect">
            <a:avLst/>
          </a:prstGeom>
        </p:spPr>
      </p:pic>
    </p:spTree>
    <p:extLst>
      <p:ext uri="{BB962C8B-B14F-4D97-AF65-F5344CB8AC3E}">
        <p14:creationId xmlns:p14="http://schemas.microsoft.com/office/powerpoint/2010/main" val="678545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6"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2DAD-09BC-4E53-B3EE-80036ACC033F}"/>
              </a:ext>
            </a:extLst>
          </p:cNvPr>
          <p:cNvSpPr>
            <a:spLocks noGrp="1"/>
          </p:cNvSpPr>
          <p:nvPr>
            <p:ph type="title"/>
          </p:nvPr>
        </p:nvSpPr>
        <p:spPr>
          <a:xfrm>
            <a:off x="838200" y="805471"/>
            <a:ext cx="7599790" cy="2549435"/>
          </a:xfrm>
        </p:spPr>
        <p:txBody>
          <a:bodyPr>
            <a:normAutofit/>
          </a:bodyPr>
          <a:lstStyle/>
          <a:p>
            <a:r>
              <a:rPr lang="en-US" sz="2400" dirty="0" smtClean="0">
                <a:effectLst>
                  <a:outerShdw blurRad="38100" dist="38100" dir="2700000" algn="tl">
                    <a:srgbClr val="000000">
                      <a:alpha val="43137"/>
                    </a:srgbClr>
                  </a:outerShdw>
                </a:effectLst>
              </a:rPr>
              <a:t>Exercise- </a:t>
            </a:r>
            <a:r>
              <a:rPr lang="en-US" sz="2400" dirty="0">
                <a:effectLst>
                  <a:outerShdw blurRad="38100" dist="38100" dir="2700000" algn="tl">
                    <a:srgbClr val="000000">
                      <a:alpha val="43137"/>
                    </a:srgbClr>
                  </a:outerShdw>
                </a:effectLst>
              </a:rPr>
              <a:t>At least </a:t>
            </a:r>
            <a:r>
              <a:rPr lang="en-US" sz="2400" dirty="0">
                <a:solidFill>
                  <a:srgbClr val="FFFF00"/>
                </a:solidFill>
                <a:effectLst>
                  <a:outerShdw blurRad="38100" dist="38100" dir="2700000" algn="tl">
                    <a:srgbClr val="000000">
                      <a:alpha val="43137"/>
                    </a:srgbClr>
                  </a:outerShdw>
                </a:effectLst>
              </a:rPr>
              <a:t>30 minutes of physical activity </a:t>
            </a:r>
            <a:r>
              <a:rPr lang="en-US" sz="2400" dirty="0">
                <a:effectLst>
                  <a:outerShdw blurRad="38100" dist="38100" dir="2700000" algn="tl">
                    <a:srgbClr val="000000">
                      <a:alpha val="43137"/>
                    </a:srgbClr>
                  </a:outerShdw>
                </a:effectLst>
              </a:rPr>
              <a:t>during the day can make a substantial difference in dealing with </a:t>
            </a:r>
            <a:r>
              <a:rPr lang="en-US" sz="2400" dirty="0" smtClean="0">
                <a:effectLst>
                  <a:outerShdw blurRad="38100" dist="38100" dir="2700000" algn="tl">
                    <a:srgbClr val="000000">
                      <a:alpha val="43137"/>
                    </a:srgbClr>
                  </a:outerShdw>
                </a:effectLst>
              </a:rPr>
              <a:t>anxiety.</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It </a:t>
            </a:r>
            <a:r>
              <a:rPr lang="en-US" sz="2400" dirty="0">
                <a:effectLst>
                  <a:outerShdw blurRad="38100" dist="38100" dir="2700000" algn="tl">
                    <a:srgbClr val="000000">
                      <a:alpha val="43137"/>
                    </a:srgbClr>
                  </a:outerShdw>
                </a:effectLst>
              </a:rPr>
              <a:t>can be anything you </a:t>
            </a:r>
            <a:r>
              <a:rPr lang="en-US" sz="2400" dirty="0" smtClean="0">
                <a:effectLst>
                  <a:outerShdw blurRad="38100" dist="38100" dir="2700000" algn="tl">
                    <a:srgbClr val="000000">
                      <a:alpha val="43137"/>
                    </a:srgbClr>
                  </a:outerShdw>
                </a:effectLst>
              </a:rPr>
              <a:t>want, it </a:t>
            </a:r>
            <a:r>
              <a:rPr lang="en-US" sz="2400" dirty="0">
                <a:effectLst>
                  <a:outerShdw blurRad="38100" dist="38100" dir="2700000" algn="tl">
                    <a:srgbClr val="000000">
                      <a:alpha val="43137"/>
                    </a:srgbClr>
                  </a:outerShdw>
                </a:effectLst>
              </a:rPr>
              <a:t>can be yoga, it can be lifting cans of soda that weigh 3 or 4 pounds, it can be walking around your neighborhood ... and it doesn’t have to be strenuous.”</a:t>
            </a:r>
          </a:p>
        </p:txBody>
      </p:sp>
      <p:pic>
        <p:nvPicPr>
          <p:cNvPr id="6" name="Picture 5"/>
          <p:cNvPicPr>
            <a:picLocks noChangeAspect="1"/>
          </p:cNvPicPr>
          <p:nvPr/>
        </p:nvPicPr>
        <p:blipFill>
          <a:blip r:embed="rId5"/>
          <a:stretch>
            <a:fillRect/>
          </a:stretch>
        </p:blipFill>
        <p:spPr>
          <a:xfrm>
            <a:off x="1497183" y="3817587"/>
            <a:ext cx="2762250" cy="1657350"/>
          </a:xfrm>
          <a:prstGeom prst="rect">
            <a:avLst/>
          </a:prstGeom>
        </p:spPr>
      </p:pic>
      <p:pic>
        <p:nvPicPr>
          <p:cNvPr id="14" name="Picture 13"/>
          <p:cNvPicPr>
            <a:picLocks noChangeAspect="1"/>
          </p:cNvPicPr>
          <p:nvPr/>
        </p:nvPicPr>
        <p:blipFill>
          <a:blip r:embed="rId6"/>
          <a:stretch>
            <a:fillRect/>
          </a:stretch>
        </p:blipFill>
        <p:spPr>
          <a:xfrm>
            <a:off x="8918090" y="942839"/>
            <a:ext cx="2867025" cy="1600200"/>
          </a:xfrm>
          <a:prstGeom prst="rect">
            <a:avLst/>
          </a:prstGeom>
        </p:spPr>
      </p:pic>
      <p:pic>
        <p:nvPicPr>
          <p:cNvPr id="15" name="Picture 14"/>
          <p:cNvPicPr>
            <a:picLocks noChangeAspect="1"/>
          </p:cNvPicPr>
          <p:nvPr/>
        </p:nvPicPr>
        <p:blipFill>
          <a:blip r:embed="rId7"/>
          <a:stretch>
            <a:fillRect/>
          </a:stretch>
        </p:blipFill>
        <p:spPr>
          <a:xfrm>
            <a:off x="6514908" y="3710290"/>
            <a:ext cx="2857500" cy="1600200"/>
          </a:xfrm>
          <a:prstGeom prst="rect">
            <a:avLst/>
          </a:prstGeom>
        </p:spPr>
      </p:pic>
      <p:sp>
        <p:nvSpPr>
          <p:cNvPr id="5" name="Slide Number Placeholder 4">
            <a:extLst>
              <a:ext uri="{FF2B5EF4-FFF2-40B4-BE49-F238E27FC236}">
                <a16:creationId xmlns:a16="http://schemas.microsoft.com/office/drawing/2014/main" id="{2262604E-F416-45C2-A64D-344936146270}"/>
              </a:ext>
            </a:extLst>
          </p:cNvPr>
          <p:cNvSpPr>
            <a:spLocks noGrp="1"/>
          </p:cNvSpPr>
          <p:nvPr>
            <p:ph type="sldNum" sz="quarter" idx="12"/>
          </p:nvPr>
        </p:nvSpPr>
        <p:spPr/>
        <p:txBody>
          <a:bodyPr/>
          <a:lstStyle/>
          <a:p>
            <a:fld id="{4950F5D8-22E1-4015-8661-E5B1FD28C2DE}" type="slidenum">
              <a:rPr lang="en-US" smtClean="0"/>
              <a:pPr/>
              <a:t>9</a:t>
            </a:fld>
            <a:endParaRPr lang="en-US" dirty="0"/>
          </a:p>
        </p:txBody>
      </p:sp>
      <p:sp>
        <p:nvSpPr>
          <p:cNvPr id="4" name="Footer Placeholder 3">
            <a:extLst>
              <a:ext uri="{FF2B5EF4-FFF2-40B4-BE49-F238E27FC236}">
                <a16:creationId xmlns:a16="http://schemas.microsoft.com/office/drawing/2014/main" id="{B64A110E-05FA-4BC3-8BC9-C9871A189AEB}"/>
              </a:ext>
            </a:extLst>
          </p:cNvPr>
          <p:cNvSpPr>
            <a:spLocks noGrp="1"/>
          </p:cNvSpPr>
          <p:nvPr>
            <p:ph type="ftr" sz="quarter" idx="11"/>
          </p:nvPr>
        </p:nvSpPr>
        <p:spPr/>
        <p:txBody>
          <a:bodyPr/>
          <a:lstStyle/>
          <a:p>
            <a:r>
              <a:rPr lang="en-US" dirty="0" smtClean="0"/>
              <a:t> </a:t>
            </a:r>
            <a:endParaRPr lang="en-US" dirty="0"/>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6263714"/>
            <a:ext cx="609600" cy="609600"/>
          </a:xfrm>
          <a:prstGeom prst="rect">
            <a:avLst/>
          </a:prstGeom>
        </p:spPr>
      </p:pic>
    </p:spTree>
    <p:extLst>
      <p:ext uri="{BB962C8B-B14F-4D97-AF65-F5344CB8AC3E}">
        <p14:creationId xmlns:p14="http://schemas.microsoft.com/office/powerpoint/2010/main" val="2122539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7"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8EA396-5485-4BE7-B653-403710320F63}">
  <ds:schemaRefs>
    <ds:schemaRef ds:uri="http://schemas.microsoft.com/sharepoint/v3/contenttype/forms"/>
  </ds:schemaRefs>
</ds:datastoreItem>
</file>

<file path=customXml/itemProps2.xml><?xml version="1.0" encoding="utf-8"?>
<ds:datastoreItem xmlns:ds="http://schemas.openxmlformats.org/officeDocument/2006/customXml" ds:itemID="{C42A88D8-11C9-4E54-8CC3-A25581E9EC4F}">
  <ds:schemaRefs>
    <ds:schemaRef ds:uri="71af3243-3dd4-4a8d-8c0d-dd76da1f02a5"/>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16c05727-aa75-4e4a-9b5f-8a80a116589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0C431E4-CEEE-4471-A938-06556DE84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0</TotalTime>
  <Words>1120</Words>
  <Application>Microsoft Office PowerPoint</Application>
  <PresentationFormat>Widescreen</PresentationFormat>
  <Paragraphs>75</Paragraphs>
  <Slides>17</Slides>
  <Notes>17</Notes>
  <HiddenSlides>0</HiddenSlides>
  <MMClips>17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Book Antiqua</vt:lpstr>
      <vt:lpstr>Calibri</vt:lpstr>
      <vt:lpstr>Century Gothic</vt:lpstr>
      <vt:lpstr>Franklin Gothic Book</vt:lpstr>
      <vt:lpstr>Tahoma</vt:lpstr>
      <vt:lpstr>Wingdings</vt:lpstr>
      <vt:lpstr>Office Theme</vt:lpstr>
      <vt:lpstr>The  “New Normal”</vt:lpstr>
      <vt:lpstr>PowerPoint Presentation</vt:lpstr>
      <vt:lpstr>PowerPoint Presentation</vt:lpstr>
      <vt:lpstr>How do you see your mental health? </vt:lpstr>
      <vt:lpstr>Try to understand</vt:lpstr>
      <vt:lpstr>The early stages of the pandemic and the ensuing lockdowns were hard on all of us, in different ways. Isolation, joblessness, childcare, and many other challenges severely affected the mental well-being of many people around the world. Yet here we are, a year on. How are we coping?</vt:lpstr>
      <vt:lpstr>PowerPoint Presentation</vt:lpstr>
      <vt:lpstr> Try small exercises for the mind Write out all of their anxious feelings on a piece of paper prior to going to bed, a tactic that can help better understand fears as well as navigate potential solutions for relieving them. People have issues to deal with — loss of income, food insecurity — and all that affects the way the whole (sleeping) process works.  Try to keep a worry diary of some sort, draw a column right next to it and try to figure out if there’s something within an individual’s control that they can do to exchange the circumstance.</vt:lpstr>
      <vt:lpstr>Exercise- At least 30 minutes of physical activity during the day can make a substantial difference in dealing with anxiety. It can be anything you want, it can be yoga, it can be lifting cans of soda that weigh 3 or 4 pounds, it can be walking around your neighborhood ... and it doesn’t have to be strenuous.”</vt:lpstr>
      <vt:lpstr>PowerPoint Presentation</vt:lpstr>
      <vt:lpstr>PowerPoint Presentation</vt:lpstr>
      <vt:lpstr>PowerPoint Presentation</vt:lpstr>
      <vt:lpstr>How to Face Society Again </vt:lpstr>
      <vt:lpstr>Validating Your Emotions   As you are preparing to re-enter the world, your workplace, a friend group, or the broader community, it’s important to keep in mind that all of your emotions are valid right now. Whether you are feeling socially anxious, overwhelmed, stressed, or in despair, you are not alone and many others feel the same way. </vt:lpstr>
      <vt:lpstr>Therapy for Social Anxiety   If you were previously struggling with social anxiety, you may need to seek out professional help to deal with anxiety that has gotten worse. Seeing a therapist who offers cognitive-behavioral therapy (CBT), dialectical behavior therapy (DBT), or other supportive therapies for anxiety will help.  You could also consider joining a group therapy program to practice your social skills as you work on your social anxiety. While it might feel very hard to participate in therapy at the moment after being isolated for so long, it could be that your anxiety is to the point that you can’t manage it on your own anymore. </vt:lpstr>
      <vt:lpstr>If you or someone you know is struggling to adjust to the new normalcy or suffering from the mental health affects of the pandemic, we are here for you! </vt:lpstr>
      <vt:lpstr>Help is always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2021-05-27T19:00:30Z</dcterms:created>
  <dcterms:modified xsi:type="dcterms:W3CDTF">2021-06-01T14:52:05Z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