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64" r:id="rId6"/>
    <p:sldId id="259" r:id="rId7"/>
    <p:sldId id="265" r:id="rId8"/>
    <p:sldId id="261" r:id="rId9"/>
    <p:sldId id="260" r:id="rId10"/>
    <p:sldId id="266" r:id="rId11"/>
    <p:sldId id="267" r:id="rId12"/>
    <p:sldId id="268" r:id="rId13"/>
    <p:sldId id="269" r:id="rId14"/>
    <p:sldId id="270" r:id="rId15"/>
    <p:sldId id="271" r:id="rId16"/>
    <p:sldId id="272" r:id="rId17"/>
    <p:sldId id="273" r:id="rId18"/>
  </p:sldIdLst>
  <p:sldSz cx="12192000" cy="6858000"/>
  <p:notesSz cx="7010400" cy="92964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592B587-6F7D-469D-8EFC-8A160BE8BE44}">
          <p14:sldIdLst>
            <p14:sldId id="256"/>
            <p14:sldId id="257"/>
            <p14:sldId id="263"/>
            <p14:sldId id="258"/>
            <p14:sldId id="264"/>
            <p14:sldId id="259"/>
            <p14:sldId id="265"/>
            <p14:sldId id="261"/>
            <p14:sldId id="260"/>
            <p14:sldId id="266"/>
            <p14:sldId id="267"/>
            <p14:sldId id="268"/>
            <p14:sldId id="269"/>
            <p14:sldId id="270"/>
            <p14:sldId id="271"/>
            <p14:sldId id="272"/>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114" y="4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
        <p:sndAc>
          <p:stSnd>
            <p:snd r:embed="rId1" name="chimes.wav"/>
          </p:stSnd>
        </p:sndAc>
      </p:transition>
    </mc:Choice>
    <mc:Fallback>
      <p:transition spd="slow" advClick="0" advTm="1000">
        <p:sndAc>
          <p:stSnd>
            <p:snd r:embed="rId1"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9/10/2019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advClick="0" advTm="1000">
        <p:sndAc>
          <p:stSnd>
            <p:snd r:embed="rId13" name="chimes.wav"/>
          </p:stSnd>
        </p:sndAc>
      </p:transition>
    </mc:Choice>
    <mc:Fallback>
      <p:transition spd="slow" advClick="0" advTm="1000">
        <p:sndAc>
          <p:stSnd>
            <p:snd r:embed="rId13" name="chimes.wav"/>
          </p:stSnd>
        </p:sndAc>
      </p:transition>
    </mc:Fallback>
  </mc:AlternateConten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image" Target="cid:image001.png@01D55E6A.F0209870"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cid:image001.png@01D55E6A.F0209870"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cid:image001.png@01D55E6A.F0209870"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cid:image001.png@01D55E6A.F0209870"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cid:image001.png@01D55E6A.F0209870"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cid:image001.png@01D55E6A.F0209870"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cid:image001.png@01D55E6A.F0209870"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cid:image001.png@01D55E6A.F0209870"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cid:image001.png@01D55E6A.F0209870"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29485"/>
            <a:ext cx="12192000" cy="783431"/>
          </a:xfrm>
        </p:spPr>
        <p:txBody>
          <a:bodyPr>
            <a:noAutofit/>
          </a:bodyPr>
          <a:lstStyle/>
          <a:p>
            <a:pPr algn="ctr"/>
            <a:r>
              <a:rPr lang="en-US" sz="4000" b="1" dirty="0"/>
              <a:t>Suicide </a:t>
            </a:r>
            <a:r>
              <a:rPr lang="en-US" sz="4000" b="1" dirty="0" smtClean="0"/>
              <a:t>Prevention Awareness Month</a:t>
            </a:r>
            <a:endParaRPr lang="en-US" sz="4000" b="1" dirty="0"/>
          </a:p>
        </p:txBody>
      </p:sp>
      <p:sp>
        <p:nvSpPr>
          <p:cNvPr id="3" name="Subtitle 2"/>
          <p:cNvSpPr>
            <a:spLocks noGrp="1"/>
          </p:cNvSpPr>
          <p:nvPr>
            <p:ph type="subTitle" idx="1"/>
          </p:nvPr>
        </p:nvSpPr>
        <p:spPr>
          <a:xfrm>
            <a:off x="149629" y="1670858"/>
            <a:ext cx="11912138" cy="1396540"/>
          </a:xfrm>
        </p:spPr>
        <p:txBody>
          <a:bodyPr>
            <a:noAutofit/>
          </a:bodyPr>
          <a:lstStyle/>
          <a:p>
            <a:pPr algn="ctr"/>
            <a:r>
              <a:rPr lang="en-US" sz="2400" b="1" dirty="0"/>
              <a:t>September is National Suicide Prevention Month</a:t>
            </a:r>
            <a:r>
              <a:rPr lang="en-US" sz="2400" dirty="0"/>
              <a:t>. All month, mental health advocates, prevention organizations, survivors, allies, and community members unite to promote suicide prevention awareness.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9052" y="3258589"/>
            <a:ext cx="2951018" cy="2951018"/>
          </a:xfrm>
          <a:prstGeom prst="rect">
            <a:avLst/>
          </a:prstGeom>
        </p:spPr>
      </p:pic>
      <p:sp>
        <p:nvSpPr>
          <p:cNvPr id="7" name="Rectangle 2"/>
          <p:cNvSpPr>
            <a:spLocks noChangeArrowheads="1"/>
          </p:cNvSpPr>
          <p:nvPr/>
        </p:nvSpPr>
        <p:spPr bwMode="auto">
          <a:xfrm>
            <a:off x="10356792" y="542601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descr="Recovery Services of Northwest Ohi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356792" y="5883215"/>
            <a:ext cx="1704975" cy="895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074296"/>
      </p:ext>
    </p:extLst>
  </p:cSld>
  <p:clrMapOvr>
    <a:masterClrMapping/>
  </p:clrMapOvr>
  <mc:AlternateContent xmlns:mc="http://schemas.openxmlformats.org/markup-compatibility/2006">
    <mc:Choice xmlns:p14="http://schemas.microsoft.com/office/powerpoint/2010/main" Requires="p14">
      <p:transition spd="slow" p14:dur="2000" advClick="0" advTm="30000">
        <p:sndAc>
          <p:stSnd>
            <p:snd r:embed="rId2" name="chimes.wav"/>
          </p:stSnd>
        </p:sndAc>
      </p:transition>
    </mc:Choice>
    <mc:Fallback>
      <p:transition spd="slow" advClick="0" advTm="30000">
        <p:sndAc>
          <p:stSnd>
            <p:snd r:embed="rId2" name="chimes.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3618" y="0"/>
            <a:ext cx="10993549" cy="1475013"/>
          </a:xfrm>
        </p:spPr>
        <p:txBody>
          <a:bodyPr>
            <a:noAutofit/>
          </a:bodyPr>
          <a:lstStyle/>
          <a:p>
            <a:r>
              <a:rPr lang="en-US" sz="4800" b="1" dirty="0" smtClean="0">
                <a:effectLst>
                  <a:outerShdw blurRad="38100" dist="38100" dir="2700000" algn="tl">
                    <a:srgbClr val="000000">
                      <a:alpha val="43137"/>
                    </a:srgbClr>
                  </a:outerShdw>
                </a:effectLst>
                <a:latin typeface="Arial Rounded MT Bold" panose="020F0704030504030204" pitchFamily="34" charset="0"/>
              </a:rPr>
              <a:t>Inspirational quotes</a:t>
            </a:r>
            <a:endParaRPr lang="en-US" sz="4800" b="1" dirty="0">
              <a:effectLst>
                <a:outerShdw blurRad="38100" dist="38100" dir="2700000" algn="tl">
                  <a:srgbClr val="000000">
                    <a:alpha val="43137"/>
                  </a:srgbClr>
                </a:outerShdw>
              </a:effectLst>
              <a:latin typeface="Arial Rounded MT Bold" panose="020F0704030504030204" pitchFamily="34" charset="0"/>
            </a:endParaRPr>
          </a:p>
        </p:txBody>
      </p:sp>
      <p:sp>
        <p:nvSpPr>
          <p:cNvPr id="3" name="Subtitle 2"/>
          <p:cNvSpPr>
            <a:spLocks noGrp="1"/>
          </p:cNvSpPr>
          <p:nvPr>
            <p:ph type="subTitle" idx="1"/>
          </p:nvPr>
        </p:nvSpPr>
        <p:spPr>
          <a:xfrm>
            <a:off x="653618" y="2522605"/>
            <a:ext cx="10993546" cy="590321"/>
          </a:xfrm>
        </p:spPr>
        <p:txBody>
          <a:bodyPr>
            <a:normAutofit/>
          </a:bodyPr>
          <a:lstStyle/>
          <a:p>
            <a:r>
              <a:rPr lang="en-US" sz="2400" dirty="0" smtClean="0">
                <a:solidFill>
                  <a:srgbClr val="C00000"/>
                </a:solidFill>
                <a:effectLst>
                  <a:outerShdw blurRad="38100" dist="38100" dir="2700000" algn="tl">
                    <a:srgbClr val="000000">
                      <a:alpha val="43137"/>
                    </a:srgbClr>
                  </a:outerShdw>
                </a:effectLst>
              </a:rPr>
              <a:t>IT IS NEVER TOO LATE TO ASK FOR HELP</a:t>
            </a:r>
            <a:endParaRPr lang="en-US" sz="24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36757778"/>
      </p:ext>
    </p:extLst>
  </p:cSld>
  <p:clrMapOvr>
    <a:masterClrMapping/>
  </p:clrMapOvr>
  <mc:AlternateContent xmlns:mc="http://schemas.openxmlformats.org/markup-compatibility/2006">
    <mc:Choice xmlns:p14="http://schemas.microsoft.com/office/powerpoint/2010/main" Requires="p14">
      <p:transition spd="slow" p14:dur="2000" advClick="0" advTm="20000">
        <p:sndAc>
          <p:stSnd>
            <p:snd r:embed="rId2" name="chimes.wav"/>
          </p:stSnd>
        </p:sndAc>
      </p:transition>
    </mc:Choice>
    <mc:Fallback>
      <p:transition spd="slow" advClick="0" advTm="20000">
        <p:sndAc>
          <p:stSnd>
            <p:snd r:embed="rId2" name="chimes.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451" y="-1312835"/>
            <a:ext cx="8991600" cy="4239492"/>
          </a:xfrm>
        </p:spPr>
        <p:txBody>
          <a:bodyPr>
            <a:normAutofit/>
          </a:bodyPr>
          <a:lstStyle/>
          <a:p>
            <a:r>
              <a:rPr lang="en-US" sz="5400" dirty="0" smtClean="0"/>
              <a:t>“</a:t>
            </a:r>
            <a:r>
              <a:rPr lang="en-US" sz="5400" dirty="0" smtClean="0"/>
              <a:t>Once </a:t>
            </a:r>
            <a:r>
              <a:rPr lang="en-US" sz="5400" dirty="0"/>
              <a:t>you choose hope, anything is possible</a:t>
            </a:r>
            <a:r>
              <a:rPr lang="en-US" sz="5400" dirty="0" smtClean="0"/>
              <a:t>.”</a:t>
            </a:r>
            <a:endParaRPr lang="en-US" sz="5400" dirty="0"/>
          </a:p>
        </p:txBody>
      </p:sp>
      <p:sp>
        <p:nvSpPr>
          <p:cNvPr id="3" name="Text Placeholder 2"/>
          <p:cNvSpPr>
            <a:spLocks noGrp="1"/>
          </p:cNvSpPr>
          <p:nvPr>
            <p:ph type="body" idx="1"/>
          </p:nvPr>
        </p:nvSpPr>
        <p:spPr>
          <a:xfrm>
            <a:off x="1473451" y="4250107"/>
            <a:ext cx="6801612" cy="887605"/>
          </a:xfrm>
        </p:spPr>
        <p:txBody>
          <a:bodyPr>
            <a:normAutofit/>
          </a:bodyPr>
          <a:lstStyle/>
          <a:p>
            <a:r>
              <a:rPr lang="en-US" sz="3600" dirty="0"/>
              <a:t>— Christopher Reeve</a:t>
            </a:r>
          </a:p>
        </p:txBody>
      </p:sp>
    </p:spTree>
    <p:extLst>
      <p:ext uri="{BB962C8B-B14F-4D97-AF65-F5344CB8AC3E}">
        <p14:creationId xmlns:p14="http://schemas.microsoft.com/office/powerpoint/2010/main" val="3517689832"/>
      </p:ext>
    </p:extLst>
  </p:cSld>
  <p:clrMapOvr>
    <a:masterClrMapping/>
  </p:clrMapOvr>
  <mc:AlternateContent xmlns:mc="http://schemas.openxmlformats.org/markup-compatibility/2006">
    <mc:Choice xmlns:p14="http://schemas.microsoft.com/office/powerpoint/2010/main" Requires="p14">
      <p:transition spd="slow" p14:dur="2000" advClick="0" advTm="180000">
        <p:sndAc>
          <p:stSnd>
            <p:snd r:embed="rId2" name="chimes.wav"/>
          </p:stSnd>
        </p:sndAc>
      </p:transition>
    </mc:Choice>
    <mc:Fallback>
      <p:transition spd="slow" advClick="0" advTm="180000">
        <p:sndAc>
          <p:stSnd>
            <p:snd r:embed="rId2" name="chimes.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826" y="-84032"/>
            <a:ext cx="8991600" cy="4214552"/>
          </a:xfrm>
        </p:spPr>
        <p:txBody>
          <a:bodyPr>
            <a:normAutofit/>
          </a:bodyPr>
          <a:lstStyle/>
          <a:p>
            <a:r>
              <a:rPr lang="en-US" dirty="0"/>
              <a:t>"Character cannot be developed in ease and quiet. Only through experience of trial and suffering can the soul be strengthened, ambition inspired, and success achieved</a:t>
            </a:r>
            <a:r>
              <a:rPr lang="en-US" dirty="0" smtClean="0"/>
              <a:t>."</a:t>
            </a:r>
            <a:endParaRPr lang="en-US" dirty="0"/>
          </a:p>
        </p:txBody>
      </p:sp>
      <p:sp>
        <p:nvSpPr>
          <p:cNvPr id="3" name="Text Placeholder 2"/>
          <p:cNvSpPr>
            <a:spLocks noGrp="1"/>
          </p:cNvSpPr>
          <p:nvPr>
            <p:ph type="body" idx="1"/>
          </p:nvPr>
        </p:nvSpPr>
        <p:spPr>
          <a:xfrm>
            <a:off x="1536826" y="4464922"/>
            <a:ext cx="6801612" cy="673331"/>
          </a:xfrm>
        </p:spPr>
        <p:txBody>
          <a:bodyPr>
            <a:normAutofit/>
          </a:bodyPr>
          <a:lstStyle/>
          <a:p>
            <a:r>
              <a:rPr lang="en-US" sz="3200" dirty="0"/>
              <a:t>— Helen Keller</a:t>
            </a:r>
          </a:p>
        </p:txBody>
      </p:sp>
    </p:spTree>
    <p:extLst>
      <p:ext uri="{BB962C8B-B14F-4D97-AF65-F5344CB8AC3E}">
        <p14:creationId xmlns:p14="http://schemas.microsoft.com/office/powerpoint/2010/main" val="2258183116"/>
      </p:ext>
    </p:extLst>
  </p:cSld>
  <p:clrMapOvr>
    <a:masterClrMapping/>
  </p:clrMapOvr>
  <mc:AlternateContent xmlns:mc="http://schemas.openxmlformats.org/markup-compatibility/2006">
    <mc:Choice xmlns:p14="http://schemas.microsoft.com/office/powerpoint/2010/main" Requires="p14">
      <p:transition spd="slow" p14:dur="2000" advClick="0" advTm="180000">
        <p:sndAc>
          <p:stSnd>
            <p:snd r:embed="rId2" name="chimes.wav"/>
          </p:stSnd>
        </p:sndAc>
      </p:transition>
    </mc:Choice>
    <mc:Fallback>
      <p:transition spd="slow" advClick="0" advTm="180000">
        <p:sndAc>
          <p:stSnd>
            <p:snd r:embed="rId2" name="chimes.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8473" y="-596542"/>
            <a:ext cx="8991600" cy="3753949"/>
          </a:xfrm>
        </p:spPr>
        <p:txBody>
          <a:bodyPr>
            <a:normAutofit/>
          </a:bodyPr>
          <a:lstStyle/>
          <a:p>
            <a:r>
              <a:rPr lang="en-US" sz="4000" dirty="0"/>
              <a:t>"Sometimes your joy is the source of your smile, but sometimes your smile can be the source of your joy</a:t>
            </a:r>
            <a:r>
              <a:rPr lang="en-US" sz="4000" dirty="0" smtClean="0"/>
              <a:t>."</a:t>
            </a:r>
            <a:endParaRPr lang="en-US" sz="4000" dirty="0"/>
          </a:p>
        </p:txBody>
      </p:sp>
      <p:sp>
        <p:nvSpPr>
          <p:cNvPr id="3" name="Text Placeholder 2"/>
          <p:cNvSpPr>
            <a:spLocks noGrp="1"/>
          </p:cNvSpPr>
          <p:nvPr>
            <p:ph type="body" idx="1"/>
          </p:nvPr>
        </p:nvSpPr>
        <p:spPr>
          <a:xfrm>
            <a:off x="1391970" y="4541417"/>
            <a:ext cx="11029615" cy="600556"/>
          </a:xfrm>
        </p:spPr>
        <p:txBody>
          <a:bodyPr>
            <a:normAutofit/>
          </a:bodyPr>
          <a:lstStyle/>
          <a:p>
            <a:r>
              <a:rPr lang="en-US" sz="3200" dirty="0"/>
              <a:t>— </a:t>
            </a:r>
            <a:r>
              <a:rPr lang="en-US" sz="3200" dirty="0" err="1"/>
              <a:t>Thich</a:t>
            </a:r>
            <a:r>
              <a:rPr lang="en-US" sz="3200" dirty="0"/>
              <a:t> </a:t>
            </a:r>
            <a:r>
              <a:rPr lang="en-US" sz="3200" dirty="0" err="1"/>
              <a:t>Nhat</a:t>
            </a:r>
            <a:r>
              <a:rPr lang="en-US" sz="3200" dirty="0"/>
              <a:t> </a:t>
            </a:r>
            <a:r>
              <a:rPr lang="en-US" sz="3200" dirty="0" err="1"/>
              <a:t>Hanh</a:t>
            </a:r>
            <a:endParaRPr lang="en-US" sz="3200" dirty="0"/>
          </a:p>
        </p:txBody>
      </p:sp>
    </p:spTree>
    <p:extLst>
      <p:ext uri="{BB962C8B-B14F-4D97-AF65-F5344CB8AC3E}">
        <p14:creationId xmlns:p14="http://schemas.microsoft.com/office/powerpoint/2010/main" val="916476980"/>
      </p:ext>
    </p:extLst>
  </p:cSld>
  <p:clrMapOvr>
    <a:masterClrMapping/>
  </p:clrMapOvr>
  <mc:AlternateContent xmlns:mc="http://schemas.openxmlformats.org/markup-compatibility/2006">
    <mc:Choice xmlns:p14="http://schemas.microsoft.com/office/powerpoint/2010/main" Requires="p14">
      <p:transition spd="slow" p14:dur="2000" advClick="0" advTm="180000">
        <p:sndAc>
          <p:stSnd>
            <p:snd r:embed="rId2" name="chimes.wav"/>
          </p:stSnd>
        </p:sndAc>
      </p:transition>
    </mc:Choice>
    <mc:Fallback>
      <p:transition spd="slow" advClick="0" advTm="180000">
        <p:sndAc>
          <p:stSnd>
            <p:snd r:embed="rId2" name="chimes.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99258"/>
            <a:ext cx="8991600" cy="4114800"/>
          </a:xfrm>
        </p:spPr>
        <p:txBody>
          <a:bodyPr>
            <a:normAutofit/>
          </a:bodyPr>
          <a:lstStyle/>
          <a:p>
            <a:r>
              <a:rPr lang="en-US" dirty="0"/>
              <a:t>"Good humor is a tonic for mind and body. It is the best antidote for anxiety and depression. It is a business asset. It attracts and keep friends. It lightens human burdens. It is the direct route to serenity and contentment</a:t>
            </a:r>
            <a:r>
              <a:rPr lang="en-US" dirty="0" smtClean="0"/>
              <a:t>."</a:t>
            </a:r>
            <a:endParaRPr lang="en-US" dirty="0"/>
          </a:p>
        </p:txBody>
      </p:sp>
      <p:sp>
        <p:nvSpPr>
          <p:cNvPr id="3" name="Text Placeholder 2"/>
          <p:cNvSpPr>
            <a:spLocks noGrp="1"/>
          </p:cNvSpPr>
          <p:nvPr>
            <p:ph type="body" idx="1"/>
          </p:nvPr>
        </p:nvSpPr>
        <p:spPr>
          <a:xfrm>
            <a:off x="1600200" y="4495539"/>
            <a:ext cx="6801612" cy="854354"/>
          </a:xfrm>
        </p:spPr>
        <p:txBody>
          <a:bodyPr>
            <a:normAutofit/>
          </a:bodyPr>
          <a:lstStyle/>
          <a:p>
            <a:r>
              <a:rPr lang="en-US" sz="3200" dirty="0">
                <a:solidFill>
                  <a:schemeClr val="accent1">
                    <a:lumMod val="75000"/>
                  </a:schemeClr>
                </a:solidFill>
              </a:rPr>
              <a:t>— Greenville </a:t>
            </a:r>
            <a:r>
              <a:rPr lang="en-US" sz="3200" dirty="0" err="1">
                <a:solidFill>
                  <a:schemeClr val="accent1">
                    <a:lumMod val="75000"/>
                  </a:schemeClr>
                </a:solidFill>
              </a:rPr>
              <a:t>Kleisser</a:t>
            </a:r>
            <a:endParaRPr lang="en-US" sz="3200" dirty="0">
              <a:solidFill>
                <a:schemeClr val="accent1">
                  <a:lumMod val="75000"/>
                </a:schemeClr>
              </a:solidFill>
            </a:endParaRPr>
          </a:p>
        </p:txBody>
      </p:sp>
    </p:spTree>
    <p:extLst>
      <p:ext uri="{BB962C8B-B14F-4D97-AF65-F5344CB8AC3E}">
        <p14:creationId xmlns:p14="http://schemas.microsoft.com/office/powerpoint/2010/main" val="3234865497"/>
      </p:ext>
    </p:extLst>
  </p:cSld>
  <p:clrMapOvr>
    <a:masterClrMapping/>
  </p:clrMapOvr>
  <mc:AlternateContent xmlns:mc="http://schemas.openxmlformats.org/markup-compatibility/2006">
    <mc:Choice xmlns:p14="http://schemas.microsoft.com/office/powerpoint/2010/main" Requires="p14">
      <p:transition spd="slow" p14:dur="2000" advClick="0" advTm="180000">
        <p:sndAc>
          <p:stSnd>
            <p:snd r:embed="rId2" name="chimes.wav"/>
          </p:stSnd>
        </p:sndAc>
      </p:transition>
    </mc:Choice>
    <mc:Fallback>
      <p:transition spd="slow" advClick="0" advTm="180000">
        <p:sndAc>
          <p:stSnd>
            <p:snd r:embed="rId2" name="chimes.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8719" y="-87737"/>
            <a:ext cx="8991600" cy="3251268"/>
          </a:xfrm>
        </p:spPr>
        <p:txBody>
          <a:bodyPr>
            <a:normAutofit/>
          </a:bodyPr>
          <a:lstStyle/>
          <a:p>
            <a:r>
              <a:rPr lang="en-US" dirty="0"/>
              <a:t>"There are far, far better things ahead than anything we leave behind</a:t>
            </a:r>
            <a:r>
              <a:rPr lang="en-US" dirty="0" smtClean="0"/>
              <a:t>."</a:t>
            </a:r>
            <a:endParaRPr lang="en-US" dirty="0"/>
          </a:p>
        </p:txBody>
      </p:sp>
      <p:sp>
        <p:nvSpPr>
          <p:cNvPr id="3" name="Text Placeholder 2"/>
          <p:cNvSpPr>
            <a:spLocks noGrp="1"/>
          </p:cNvSpPr>
          <p:nvPr>
            <p:ph type="body" idx="1"/>
          </p:nvPr>
        </p:nvSpPr>
        <p:spPr>
          <a:xfrm>
            <a:off x="1518719" y="4532363"/>
            <a:ext cx="11029615" cy="600556"/>
          </a:xfrm>
        </p:spPr>
        <p:txBody>
          <a:bodyPr>
            <a:normAutofit/>
          </a:bodyPr>
          <a:lstStyle/>
          <a:p>
            <a:r>
              <a:rPr lang="en-US" sz="3200" dirty="0">
                <a:solidFill>
                  <a:schemeClr val="accent6">
                    <a:lumMod val="75000"/>
                  </a:schemeClr>
                </a:solidFill>
              </a:rPr>
              <a:t>— C. S. Lewis</a:t>
            </a:r>
          </a:p>
        </p:txBody>
      </p:sp>
    </p:spTree>
    <p:extLst>
      <p:ext uri="{BB962C8B-B14F-4D97-AF65-F5344CB8AC3E}">
        <p14:creationId xmlns:p14="http://schemas.microsoft.com/office/powerpoint/2010/main" val="1256508806"/>
      </p:ext>
    </p:extLst>
  </p:cSld>
  <p:clrMapOvr>
    <a:masterClrMapping/>
  </p:clrMapOvr>
  <mc:AlternateContent xmlns:mc="http://schemas.openxmlformats.org/markup-compatibility/2006">
    <mc:Choice xmlns:p14="http://schemas.microsoft.com/office/powerpoint/2010/main" Requires="p14">
      <p:transition spd="slow" p14:dur="2000" advClick="0" advTm="180000">
        <p:sndAc>
          <p:stSnd>
            <p:snd r:embed="rId2" name="chimes.wav"/>
          </p:stSnd>
        </p:sndAc>
      </p:transition>
    </mc:Choice>
    <mc:Fallback>
      <p:transition spd="slow" advClick="0" advTm="180000">
        <p:sndAc>
          <p:stSnd>
            <p:snd r:embed="rId2" name="chimes.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199" y="-820244"/>
            <a:ext cx="8991600" cy="3807229"/>
          </a:xfrm>
        </p:spPr>
        <p:txBody>
          <a:bodyPr>
            <a:normAutofit/>
          </a:bodyPr>
          <a:lstStyle/>
          <a:p>
            <a:r>
              <a:rPr lang="en-US" dirty="0"/>
              <a:t>"What the caterpillar calls the end of the world, the master calls a butterfly</a:t>
            </a:r>
            <a:r>
              <a:rPr lang="en-US" dirty="0" smtClean="0"/>
              <a:t>."</a:t>
            </a:r>
            <a:endParaRPr lang="en-US" dirty="0"/>
          </a:p>
        </p:txBody>
      </p:sp>
      <p:sp>
        <p:nvSpPr>
          <p:cNvPr id="3" name="Text Placeholder 2"/>
          <p:cNvSpPr>
            <a:spLocks noGrp="1"/>
          </p:cNvSpPr>
          <p:nvPr>
            <p:ph type="body" idx="1"/>
          </p:nvPr>
        </p:nvSpPr>
        <p:spPr>
          <a:xfrm>
            <a:off x="1600199" y="4541417"/>
            <a:ext cx="11029615" cy="600556"/>
          </a:xfrm>
        </p:spPr>
        <p:txBody>
          <a:bodyPr>
            <a:normAutofit/>
          </a:bodyPr>
          <a:lstStyle/>
          <a:p>
            <a:r>
              <a:rPr lang="en-US" sz="3200" dirty="0"/>
              <a:t>— Richard Bach</a:t>
            </a:r>
          </a:p>
        </p:txBody>
      </p:sp>
    </p:spTree>
    <p:extLst>
      <p:ext uri="{BB962C8B-B14F-4D97-AF65-F5344CB8AC3E}">
        <p14:creationId xmlns:p14="http://schemas.microsoft.com/office/powerpoint/2010/main" val="4059552505"/>
      </p:ext>
    </p:extLst>
  </p:cSld>
  <p:clrMapOvr>
    <a:masterClrMapping/>
  </p:clrMapOvr>
  <mc:AlternateContent xmlns:mc="http://schemas.openxmlformats.org/markup-compatibility/2006">
    <mc:Choice xmlns:p14="http://schemas.microsoft.com/office/powerpoint/2010/main" Requires="p14">
      <p:transition spd="slow" p14:dur="2000" advClick="0" advTm="180000">
        <p:sndAc>
          <p:stSnd>
            <p:snd r:embed="rId2" name="chimes.wav"/>
          </p:stSnd>
        </p:sndAc>
      </p:transition>
    </mc:Choice>
    <mc:Fallback>
      <p:transition spd="slow" advClick="0" advTm="180000">
        <p:sndAc>
          <p:stSnd>
            <p:snd r:embed="rId2" name="chimes.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773" y="-641643"/>
            <a:ext cx="8991600" cy="5286894"/>
          </a:xfrm>
        </p:spPr>
        <p:txBody>
          <a:bodyPr>
            <a:normAutofit/>
          </a:bodyPr>
          <a:lstStyle/>
          <a:p>
            <a:r>
              <a:rPr lang="en-US" sz="3200" dirty="0"/>
              <a:t> "A pearl is a beautiful thing that is produced by an injured life. It is the tear [that results] from the injury of the oyster. The treasure of our being in this world is also produced by an injured life. If we had not been wounded, if we had not been injured, then we will not </a:t>
            </a:r>
            <a:r>
              <a:rPr lang="en-US" dirty="0"/>
              <a:t>produce the pearl</a:t>
            </a:r>
            <a:r>
              <a:rPr lang="en-US" dirty="0" smtClean="0"/>
              <a:t>."</a:t>
            </a:r>
            <a:endParaRPr lang="en-US" dirty="0"/>
          </a:p>
        </p:txBody>
      </p:sp>
      <p:sp>
        <p:nvSpPr>
          <p:cNvPr id="3" name="Text Placeholder 2"/>
          <p:cNvSpPr>
            <a:spLocks noGrp="1"/>
          </p:cNvSpPr>
          <p:nvPr>
            <p:ph type="body" idx="1"/>
          </p:nvPr>
        </p:nvSpPr>
        <p:spPr>
          <a:xfrm>
            <a:off x="1527773" y="4645251"/>
            <a:ext cx="6801612" cy="689957"/>
          </a:xfrm>
        </p:spPr>
        <p:txBody>
          <a:bodyPr>
            <a:normAutofit/>
          </a:bodyPr>
          <a:lstStyle/>
          <a:p>
            <a:r>
              <a:rPr lang="en-US" sz="3200" dirty="0">
                <a:solidFill>
                  <a:schemeClr val="accent5">
                    <a:lumMod val="75000"/>
                  </a:schemeClr>
                </a:solidFill>
              </a:rPr>
              <a:t>— Stephan </a:t>
            </a:r>
            <a:r>
              <a:rPr lang="en-US" sz="3200" dirty="0" err="1">
                <a:solidFill>
                  <a:schemeClr val="accent5">
                    <a:lumMod val="75000"/>
                  </a:schemeClr>
                </a:solidFill>
              </a:rPr>
              <a:t>Hoeller</a:t>
            </a:r>
            <a:endParaRPr lang="en-US" sz="3200" dirty="0">
              <a:solidFill>
                <a:schemeClr val="accent5">
                  <a:lumMod val="75000"/>
                </a:schemeClr>
              </a:solidFill>
            </a:endParaRPr>
          </a:p>
        </p:txBody>
      </p:sp>
    </p:spTree>
    <p:extLst>
      <p:ext uri="{BB962C8B-B14F-4D97-AF65-F5344CB8AC3E}">
        <p14:creationId xmlns:p14="http://schemas.microsoft.com/office/powerpoint/2010/main" val="1031745250"/>
      </p:ext>
    </p:extLst>
  </p:cSld>
  <p:clrMapOvr>
    <a:masterClrMapping/>
  </p:clrMapOvr>
  <mc:AlternateContent xmlns:mc="http://schemas.openxmlformats.org/markup-compatibility/2006">
    <mc:Choice xmlns:p14="http://schemas.microsoft.com/office/powerpoint/2010/main" Requires="p14">
      <p:transition spd="slow" p14:dur="2000" advClick="0" advTm="180000">
        <p:sndAc>
          <p:stSnd>
            <p:snd r:embed="rId2" name="chimes.wav"/>
          </p:stSnd>
        </p:sndAc>
      </p:transition>
    </mc:Choice>
    <mc:Fallback>
      <p:transition spd="slow" advClick="0" advTm="180000">
        <p:sndAc>
          <p:stSnd>
            <p:snd r:embed="rId2"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
            </a:r>
            <a:br>
              <a:rPr lang="en-US" b="1" dirty="0"/>
            </a:br>
            <a:r>
              <a:rPr lang="en-US" sz="6700" b="1" dirty="0"/>
              <a:t>Warning Signs</a:t>
            </a:r>
            <a:endParaRPr lang="en-US" sz="6700" dirty="0"/>
          </a:p>
        </p:txBody>
      </p:sp>
      <p:sp>
        <p:nvSpPr>
          <p:cNvPr id="3" name="Content Placeholder 2"/>
          <p:cNvSpPr>
            <a:spLocks noGrp="1"/>
          </p:cNvSpPr>
          <p:nvPr>
            <p:ph idx="1"/>
          </p:nvPr>
        </p:nvSpPr>
        <p:spPr>
          <a:xfrm>
            <a:off x="572180" y="1820487"/>
            <a:ext cx="11029615" cy="5037513"/>
          </a:xfrm>
        </p:spPr>
        <p:txBody>
          <a:bodyPr>
            <a:normAutofit fontScale="77500" lnSpcReduction="20000"/>
          </a:bodyPr>
          <a:lstStyle/>
          <a:p>
            <a:pPr marL="0" indent="0">
              <a:lnSpc>
                <a:spcPct val="160000"/>
              </a:lnSpc>
              <a:buNone/>
            </a:pPr>
            <a:r>
              <a:rPr lang="en-US" sz="3100" dirty="0" smtClean="0">
                <a:solidFill>
                  <a:schemeClr val="tx1"/>
                </a:solidFill>
              </a:rPr>
              <a:t>Below </a:t>
            </a:r>
            <a:r>
              <a:rPr lang="en-US" sz="3100" dirty="0">
                <a:solidFill>
                  <a:schemeClr val="tx1"/>
                </a:solidFill>
              </a:rPr>
              <a:t>are </a:t>
            </a:r>
            <a:r>
              <a:rPr lang="en-US" sz="3100" b="1" u="sng" dirty="0" smtClean="0">
                <a:solidFill>
                  <a:schemeClr val="tx1"/>
                </a:solidFill>
                <a:effectLst>
                  <a:outerShdw blurRad="38100" dist="38100" dir="2700000" algn="tl">
                    <a:srgbClr val="000000">
                      <a:alpha val="43137"/>
                    </a:srgbClr>
                  </a:outerShdw>
                </a:effectLst>
              </a:rPr>
              <a:t>warning </a:t>
            </a:r>
            <a:r>
              <a:rPr lang="en-US" sz="3100" b="1" u="sng" dirty="0">
                <a:solidFill>
                  <a:schemeClr val="tx1"/>
                </a:solidFill>
                <a:effectLst>
                  <a:outerShdw blurRad="38100" dist="38100" dir="2700000" algn="tl">
                    <a:srgbClr val="000000">
                      <a:alpha val="43137"/>
                    </a:srgbClr>
                  </a:outerShdw>
                </a:effectLst>
              </a:rPr>
              <a:t>signs </a:t>
            </a:r>
            <a:r>
              <a:rPr lang="en-US" sz="3100" dirty="0">
                <a:solidFill>
                  <a:schemeClr val="tx1"/>
                </a:solidFill>
              </a:rPr>
              <a:t>of </a:t>
            </a:r>
            <a:r>
              <a:rPr lang="en-US" sz="3100" dirty="0" smtClean="0">
                <a:solidFill>
                  <a:schemeClr val="tx1"/>
                </a:solidFill>
              </a:rPr>
              <a:t>suicide: </a:t>
            </a:r>
          </a:p>
          <a:p>
            <a:pPr>
              <a:lnSpc>
                <a:spcPct val="160000"/>
              </a:lnSpc>
            </a:pPr>
            <a:r>
              <a:rPr lang="en-US" sz="2800" dirty="0" smtClean="0">
                <a:solidFill>
                  <a:schemeClr val="tx1"/>
                </a:solidFill>
              </a:rPr>
              <a:t>Increased </a:t>
            </a:r>
            <a:r>
              <a:rPr lang="en-US" sz="2800" dirty="0">
                <a:solidFill>
                  <a:schemeClr val="tx1"/>
                </a:solidFill>
              </a:rPr>
              <a:t>alcohol and drug use</a:t>
            </a:r>
          </a:p>
          <a:p>
            <a:pPr>
              <a:lnSpc>
                <a:spcPct val="160000"/>
              </a:lnSpc>
            </a:pPr>
            <a:r>
              <a:rPr lang="en-US" sz="2800" dirty="0">
                <a:solidFill>
                  <a:schemeClr val="tx1"/>
                </a:solidFill>
                <a:effectLst>
                  <a:outerShdw blurRad="38100" dist="38100" dir="2700000" algn="tl">
                    <a:srgbClr val="000000">
                      <a:alpha val="43137"/>
                    </a:srgbClr>
                  </a:outerShdw>
                </a:effectLst>
              </a:rPr>
              <a:t>Aggressive behavior</a:t>
            </a:r>
          </a:p>
          <a:p>
            <a:pPr>
              <a:lnSpc>
                <a:spcPct val="160000"/>
              </a:lnSpc>
            </a:pPr>
            <a:r>
              <a:rPr lang="en-US" sz="2800" b="1" dirty="0">
                <a:solidFill>
                  <a:schemeClr val="tx1"/>
                </a:solidFill>
              </a:rPr>
              <a:t>Withdrawal</a:t>
            </a:r>
            <a:r>
              <a:rPr lang="en-US" sz="2800" dirty="0">
                <a:solidFill>
                  <a:schemeClr val="tx1"/>
                </a:solidFill>
              </a:rPr>
              <a:t> from friends, family and community</a:t>
            </a:r>
          </a:p>
          <a:p>
            <a:pPr>
              <a:lnSpc>
                <a:spcPct val="160000"/>
              </a:lnSpc>
            </a:pPr>
            <a:r>
              <a:rPr lang="en-US" sz="2800" dirty="0">
                <a:solidFill>
                  <a:schemeClr val="tx1"/>
                </a:solidFill>
              </a:rPr>
              <a:t>Dramatic </a:t>
            </a:r>
            <a:r>
              <a:rPr lang="en-US" sz="2800" u="sng" dirty="0">
                <a:solidFill>
                  <a:schemeClr val="tx1"/>
                </a:solidFill>
              </a:rPr>
              <a:t>mood swings</a:t>
            </a:r>
          </a:p>
          <a:p>
            <a:pPr>
              <a:lnSpc>
                <a:spcPct val="160000"/>
              </a:lnSpc>
            </a:pPr>
            <a:r>
              <a:rPr lang="en-US" sz="2800" b="1" dirty="0">
                <a:solidFill>
                  <a:schemeClr val="tx1"/>
                </a:solidFill>
              </a:rPr>
              <a:t>Impulsive or reckless</a:t>
            </a:r>
            <a:r>
              <a:rPr lang="en-US" sz="2800" dirty="0">
                <a:solidFill>
                  <a:schemeClr val="tx1"/>
                </a:solidFill>
              </a:rPr>
              <a:t> </a:t>
            </a:r>
            <a:r>
              <a:rPr lang="en-US" sz="2800" dirty="0" smtClean="0">
                <a:solidFill>
                  <a:schemeClr val="tx1"/>
                </a:solidFill>
              </a:rPr>
              <a:t>behavior</a:t>
            </a:r>
          </a:p>
          <a:p>
            <a:pPr>
              <a:lnSpc>
                <a:spcPct val="160000"/>
              </a:lnSpc>
            </a:pPr>
            <a:r>
              <a:rPr lang="en-US" sz="2800" dirty="0">
                <a:solidFill>
                  <a:schemeClr val="tx1"/>
                </a:solidFill>
              </a:rPr>
              <a:t>Talking about wanting to die or to kill oneself</a:t>
            </a:r>
          </a:p>
          <a:p>
            <a:pPr>
              <a:lnSpc>
                <a:spcPct val="160000"/>
              </a:lnSpc>
            </a:pPr>
            <a:r>
              <a:rPr lang="en-US" sz="2800" dirty="0">
                <a:solidFill>
                  <a:schemeClr val="tx1"/>
                </a:solidFill>
              </a:rPr>
              <a:t>Talking about feeling </a:t>
            </a:r>
            <a:r>
              <a:rPr lang="en-US" sz="2800" dirty="0">
                <a:solidFill>
                  <a:schemeClr val="tx1"/>
                </a:solidFill>
                <a:effectLst>
                  <a:outerShdw blurRad="38100" dist="38100" dir="2700000" algn="tl">
                    <a:srgbClr val="000000">
                      <a:alpha val="43137"/>
                    </a:srgbClr>
                  </a:outerShdw>
                </a:effectLst>
              </a:rPr>
              <a:t>hopeless or having no reason to live</a:t>
            </a:r>
          </a:p>
          <a:p>
            <a:pPr>
              <a:lnSpc>
                <a:spcPct val="160000"/>
              </a:lnSpc>
            </a:pPr>
            <a:endParaRPr lang="en-US" dirty="0"/>
          </a:p>
        </p:txBody>
      </p:sp>
      <p:sp>
        <p:nvSpPr>
          <p:cNvPr id="4" name="Rectangle 2"/>
          <p:cNvSpPr>
            <a:spLocks noChangeArrowheads="1"/>
          </p:cNvSpPr>
          <p:nvPr/>
        </p:nvSpPr>
        <p:spPr bwMode="auto">
          <a:xfrm>
            <a:off x="10239555" y="537425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descr="Recovery Services of Northwest Ohi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239555" y="5831457"/>
            <a:ext cx="1704975" cy="895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761698892"/>
      </p:ext>
    </p:extLst>
  </p:cSld>
  <p:clrMapOvr>
    <a:masterClrMapping/>
  </p:clrMapOvr>
  <mc:AlternateContent xmlns:mc="http://schemas.openxmlformats.org/markup-compatibility/2006">
    <mc:Choice xmlns:p14="http://schemas.microsoft.com/office/powerpoint/2010/main" Requires="p14">
      <p:transition spd="slow" p14:dur="2000" advClick="0" advTm="30000">
        <p:sndAc>
          <p:stSnd>
            <p:snd r:embed="rId3" name="chimes.wav"/>
          </p:stSnd>
        </p:sndAc>
      </p:transition>
    </mc:Choice>
    <mc:Fallback>
      <p:transition spd="slow" advClick="0" advTm="30000">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Warning Signs</a:t>
            </a:r>
            <a:endParaRPr lang="en-US" sz="6000" dirty="0"/>
          </a:p>
        </p:txBody>
      </p:sp>
      <p:sp>
        <p:nvSpPr>
          <p:cNvPr id="3" name="Content Placeholder 2"/>
          <p:cNvSpPr>
            <a:spLocks noGrp="1"/>
          </p:cNvSpPr>
          <p:nvPr>
            <p:ph idx="1"/>
          </p:nvPr>
        </p:nvSpPr>
        <p:spPr>
          <a:xfrm>
            <a:off x="581192" y="1903615"/>
            <a:ext cx="11029615" cy="4846319"/>
          </a:xfrm>
        </p:spPr>
        <p:txBody>
          <a:bodyPr>
            <a:normAutofit fontScale="92500"/>
          </a:bodyPr>
          <a:lstStyle/>
          <a:p>
            <a:pPr marL="0" indent="0">
              <a:buNone/>
            </a:pPr>
            <a:r>
              <a:rPr lang="en-US" sz="2800" u="sng" dirty="0">
                <a:solidFill>
                  <a:schemeClr val="tx1"/>
                </a:solidFill>
              </a:rPr>
              <a:t>Suicidal </a:t>
            </a:r>
            <a:r>
              <a:rPr lang="en-US" sz="2800" i="1" u="sng" dirty="0">
                <a:solidFill>
                  <a:schemeClr val="tx1"/>
                </a:solidFill>
              </a:rPr>
              <a:t>behaviors</a:t>
            </a:r>
            <a:r>
              <a:rPr lang="en-US" sz="2800" u="sng" dirty="0">
                <a:solidFill>
                  <a:schemeClr val="tx1"/>
                </a:solidFill>
              </a:rPr>
              <a:t> are a psychiatric </a:t>
            </a:r>
            <a:r>
              <a:rPr lang="en-US" sz="2800" u="sng" dirty="0" smtClean="0">
                <a:solidFill>
                  <a:schemeClr val="tx1"/>
                </a:solidFill>
              </a:rPr>
              <a:t>emergency! </a:t>
            </a:r>
            <a:r>
              <a:rPr lang="en-US" sz="2400" dirty="0" smtClean="0">
                <a:solidFill>
                  <a:schemeClr val="tx1"/>
                </a:solidFill>
              </a:rPr>
              <a:t>If </a:t>
            </a:r>
            <a:r>
              <a:rPr lang="en-US" sz="2400" dirty="0">
                <a:solidFill>
                  <a:schemeClr val="tx1"/>
                </a:solidFill>
              </a:rPr>
              <a:t>you or a loved one </a:t>
            </a:r>
            <a:r>
              <a:rPr lang="en-US" sz="2400" dirty="0" smtClean="0">
                <a:solidFill>
                  <a:schemeClr val="tx1"/>
                </a:solidFill>
              </a:rPr>
              <a:t>begin </a:t>
            </a:r>
            <a:r>
              <a:rPr lang="en-US" sz="2400" dirty="0">
                <a:solidFill>
                  <a:schemeClr val="tx1"/>
                </a:solidFill>
              </a:rPr>
              <a:t>to take any of these steps, </a:t>
            </a:r>
            <a:r>
              <a:rPr lang="en-US" sz="2600" dirty="0" smtClean="0">
                <a:solidFill>
                  <a:schemeClr val="tx1"/>
                </a:solidFill>
              </a:rPr>
              <a:t>SEEK IMMEDIATE HELP </a:t>
            </a:r>
            <a:r>
              <a:rPr lang="en-US" sz="2400" dirty="0" smtClean="0">
                <a:solidFill>
                  <a:schemeClr val="tx1"/>
                </a:solidFill>
              </a:rPr>
              <a:t>from </a:t>
            </a:r>
            <a:r>
              <a:rPr lang="en-US" sz="2400" dirty="0">
                <a:solidFill>
                  <a:schemeClr val="tx1"/>
                </a:solidFill>
              </a:rPr>
              <a:t>a health care provider or call </a:t>
            </a:r>
            <a:r>
              <a:rPr lang="en-US" sz="2800" u="sng" dirty="0">
                <a:solidFill>
                  <a:schemeClr val="tx1"/>
                </a:solidFill>
                <a:effectLst>
                  <a:outerShdw blurRad="38100" dist="38100" dir="2700000" algn="tl">
                    <a:srgbClr val="000000">
                      <a:alpha val="43137"/>
                    </a:srgbClr>
                  </a:outerShdw>
                </a:effectLst>
              </a:rPr>
              <a:t>911</a:t>
            </a:r>
            <a:r>
              <a:rPr lang="en-US" sz="2400" dirty="0" smtClean="0">
                <a:solidFill>
                  <a:schemeClr val="tx1"/>
                </a:solidFill>
              </a:rPr>
              <a:t>:</a:t>
            </a:r>
            <a:endParaRPr lang="en-US" sz="2400" dirty="0">
              <a:solidFill>
                <a:schemeClr val="tx1"/>
              </a:solidFill>
            </a:endParaRPr>
          </a:p>
          <a:p>
            <a:pPr>
              <a:lnSpc>
                <a:spcPct val="150000"/>
              </a:lnSpc>
            </a:pPr>
            <a:r>
              <a:rPr lang="en-US" sz="2600" dirty="0">
                <a:solidFill>
                  <a:schemeClr val="tx1"/>
                </a:solidFill>
              </a:rPr>
              <a:t>Collecting and saving pills or buying a </a:t>
            </a:r>
            <a:r>
              <a:rPr lang="en-US" sz="2600" dirty="0" smtClean="0">
                <a:solidFill>
                  <a:schemeClr val="tx1"/>
                </a:solidFill>
              </a:rPr>
              <a:t>weapon</a:t>
            </a:r>
            <a:endParaRPr lang="en-US" sz="2600" dirty="0">
              <a:solidFill>
                <a:schemeClr val="tx1"/>
              </a:solidFill>
            </a:endParaRPr>
          </a:p>
          <a:p>
            <a:pPr>
              <a:lnSpc>
                <a:spcPct val="150000"/>
              </a:lnSpc>
            </a:pPr>
            <a:r>
              <a:rPr lang="en-US" sz="2600" dirty="0">
                <a:solidFill>
                  <a:schemeClr val="tx1"/>
                </a:solidFill>
              </a:rPr>
              <a:t>Giving away possessions</a:t>
            </a:r>
          </a:p>
          <a:p>
            <a:pPr>
              <a:lnSpc>
                <a:spcPct val="150000"/>
              </a:lnSpc>
            </a:pPr>
            <a:r>
              <a:rPr lang="en-US" sz="2600" dirty="0">
                <a:solidFill>
                  <a:schemeClr val="tx1"/>
                </a:solidFill>
              </a:rPr>
              <a:t>Tying up loose ends, like organizing personal papers or paying off debts</a:t>
            </a:r>
          </a:p>
          <a:p>
            <a:pPr>
              <a:lnSpc>
                <a:spcPct val="150000"/>
              </a:lnSpc>
            </a:pPr>
            <a:r>
              <a:rPr lang="en-US" sz="2600" dirty="0">
                <a:solidFill>
                  <a:schemeClr val="tx1"/>
                </a:solidFill>
              </a:rPr>
              <a:t>Saying goodbye to friends and family</a:t>
            </a:r>
          </a:p>
          <a:p>
            <a:pPr>
              <a:lnSpc>
                <a:spcPct val="150000"/>
              </a:lnSpc>
            </a:pPr>
            <a:r>
              <a:rPr lang="en-US" sz="3000" dirty="0">
                <a:solidFill>
                  <a:schemeClr val="tx1"/>
                </a:solidFill>
                <a:effectLst>
                  <a:outerShdw blurRad="38100" dist="38100" dir="2700000" algn="tl">
                    <a:srgbClr val="000000">
                      <a:alpha val="43137"/>
                    </a:srgbClr>
                  </a:outerShdw>
                </a:effectLst>
              </a:rPr>
              <a:t>If you are unsure, a licensed mental health professional can </a:t>
            </a:r>
            <a:r>
              <a:rPr lang="en-US" sz="3000" dirty="0" smtClean="0">
                <a:solidFill>
                  <a:schemeClr val="tx1"/>
                </a:solidFill>
                <a:effectLst>
                  <a:outerShdw blurRad="38100" dist="38100" dir="2700000" algn="tl">
                    <a:srgbClr val="000000">
                      <a:alpha val="43137"/>
                    </a:srgbClr>
                  </a:outerShdw>
                </a:effectLst>
              </a:rPr>
              <a:t>help!</a:t>
            </a:r>
            <a:endParaRPr lang="en-US" dirty="0">
              <a:effectLst>
                <a:outerShdw blurRad="38100" dist="38100" dir="2700000" algn="tl">
                  <a:srgbClr val="000000">
                    <a:alpha val="43137"/>
                  </a:srgbClr>
                </a:outerShdw>
              </a:effectLst>
            </a:endParaRPr>
          </a:p>
        </p:txBody>
      </p:sp>
      <p:sp>
        <p:nvSpPr>
          <p:cNvPr id="4" name="Rectangle 2"/>
          <p:cNvSpPr>
            <a:spLocks noChangeArrowheads="1"/>
          </p:cNvSpPr>
          <p:nvPr/>
        </p:nvSpPr>
        <p:spPr bwMode="auto">
          <a:xfrm>
            <a:off x="10368951" y="539738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descr="Recovery Services of Northwest Ohi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368951" y="5854584"/>
            <a:ext cx="1704975" cy="895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684008927"/>
      </p:ext>
    </p:extLst>
  </p:cSld>
  <p:clrMapOvr>
    <a:masterClrMapping/>
  </p:clrMapOvr>
  <mc:AlternateContent xmlns:mc="http://schemas.openxmlformats.org/markup-compatibility/2006">
    <mc:Choice xmlns:p14="http://schemas.microsoft.com/office/powerpoint/2010/main" Requires="p14">
      <p:transition spd="slow" p14:dur="2000" advClick="0" advTm="30000">
        <p:sndAc>
          <p:stSnd>
            <p:snd r:embed="rId3" name="chimes.wav"/>
          </p:stSnd>
        </p:sndAc>
      </p:transition>
    </mc:Choice>
    <mc:Fallback>
      <p:transition spd="slow" advClick="0" advTm="30000">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Risk </a:t>
            </a:r>
            <a:r>
              <a:rPr lang="en-US" sz="6000" b="1" dirty="0" smtClean="0"/>
              <a:t>Factors</a:t>
            </a:r>
            <a:endParaRPr lang="en-US" sz="6000" dirty="0"/>
          </a:p>
        </p:txBody>
      </p:sp>
      <p:sp>
        <p:nvSpPr>
          <p:cNvPr id="3" name="Content Placeholder 2"/>
          <p:cNvSpPr>
            <a:spLocks noGrp="1"/>
          </p:cNvSpPr>
          <p:nvPr>
            <p:ph idx="1"/>
          </p:nvPr>
        </p:nvSpPr>
        <p:spPr>
          <a:xfrm>
            <a:off x="448887" y="1870364"/>
            <a:ext cx="11743113" cy="4987636"/>
          </a:xfrm>
        </p:spPr>
        <p:txBody>
          <a:bodyPr>
            <a:normAutofit fontScale="92500" lnSpcReduction="10000"/>
          </a:bodyPr>
          <a:lstStyle/>
          <a:p>
            <a:pPr marL="0" indent="0">
              <a:buNone/>
            </a:pPr>
            <a:endParaRPr lang="en-US" sz="2400" dirty="0" smtClean="0">
              <a:solidFill>
                <a:schemeClr val="tx1"/>
              </a:solidFill>
            </a:endParaRPr>
          </a:p>
          <a:p>
            <a:pPr marL="0" indent="0">
              <a:buNone/>
            </a:pPr>
            <a:r>
              <a:rPr lang="en-US" sz="2400" dirty="0" smtClean="0">
                <a:solidFill>
                  <a:schemeClr val="tx1"/>
                </a:solidFill>
              </a:rPr>
              <a:t>Research </a:t>
            </a:r>
            <a:r>
              <a:rPr lang="en-US" sz="2400" dirty="0">
                <a:solidFill>
                  <a:schemeClr val="tx1"/>
                </a:solidFill>
              </a:rPr>
              <a:t>has found that 46% of people who die by suicide had a known mental health condition. </a:t>
            </a:r>
            <a:r>
              <a:rPr lang="en-US" sz="2800" u="sng" dirty="0">
                <a:solidFill>
                  <a:schemeClr val="tx1"/>
                </a:solidFill>
              </a:rPr>
              <a:t>Several other </a:t>
            </a:r>
            <a:r>
              <a:rPr lang="en-US" sz="2800" u="sng" dirty="0" smtClean="0">
                <a:solidFill>
                  <a:schemeClr val="tx1"/>
                </a:solidFill>
              </a:rPr>
              <a:t>factors </a:t>
            </a:r>
            <a:r>
              <a:rPr lang="en-US" sz="2800" u="sng" dirty="0">
                <a:solidFill>
                  <a:schemeClr val="tx1"/>
                </a:solidFill>
              </a:rPr>
              <a:t>may put a person at risk of suicide, including:</a:t>
            </a:r>
          </a:p>
          <a:p>
            <a:pPr>
              <a:lnSpc>
                <a:spcPct val="150000"/>
              </a:lnSpc>
            </a:pPr>
            <a:r>
              <a:rPr lang="en-US" sz="2400" dirty="0">
                <a:solidFill>
                  <a:schemeClr val="tx1"/>
                </a:solidFill>
              </a:rPr>
              <a:t>A </a:t>
            </a:r>
            <a:r>
              <a:rPr lang="en-US" sz="2400" b="1" dirty="0">
                <a:solidFill>
                  <a:schemeClr val="tx1"/>
                </a:solidFill>
              </a:rPr>
              <a:t>family history </a:t>
            </a:r>
            <a:r>
              <a:rPr lang="en-US" sz="2400" dirty="0">
                <a:solidFill>
                  <a:schemeClr val="tx1"/>
                </a:solidFill>
              </a:rPr>
              <a:t>of </a:t>
            </a:r>
            <a:r>
              <a:rPr lang="en-US" sz="2400" dirty="0" smtClean="0">
                <a:solidFill>
                  <a:schemeClr val="tx1"/>
                </a:solidFill>
              </a:rPr>
              <a:t>death by suicide</a:t>
            </a:r>
            <a:endParaRPr lang="en-US" sz="2400" dirty="0">
              <a:solidFill>
                <a:schemeClr val="tx1"/>
              </a:solidFill>
            </a:endParaRPr>
          </a:p>
          <a:p>
            <a:pPr>
              <a:lnSpc>
                <a:spcPct val="150000"/>
              </a:lnSpc>
            </a:pPr>
            <a:r>
              <a:rPr lang="en-US" sz="2600" dirty="0">
                <a:solidFill>
                  <a:schemeClr val="tx1"/>
                </a:solidFill>
              </a:rPr>
              <a:t>Substance </a:t>
            </a:r>
            <a:r>
              <a:rPr lang="en-US" sz="2600" dirty="0" smtClean="0">
                <a:solidFill>
                  <a:schemeClr val="tx1"/>
                </a:solidFill>
              </a:rPr>
              <a:t>abuse</a:t>
            </a:r>
            <a:r>
              <a:rPr lang="en-US" sz="2600" dirty="0">
                <a:solidFill>
                  <a:schemeClr val="tx1"/>
                </a:solidFill>
              </a:rPr>
              <a:t> </a:t>
            </a:r>
            <a:r>
              <a:rPr lang="en-US" sz="2400" dirty="0" smtClean="0">
                <a:solidFill>
                  <a:schemeClr val="tx1"/>
                </a:solidFill>
              </a:rPr>
              <a:t>- Drugs </a:t>
            </a:r>
            <a:r>
              <a:rPr lang="en-US" sz="2400" dirty="0">
                <a:solidFill>
                  <a:schemeClr val="tx1"/>
                </a:solidFill>
              </a:rPr>
              <a:t>can create </a:t>
            </a:r>
            <a:r>
              <a:rPr lang="en-US" sz="2400" u="sng" dirty="0" smtClean="0">
                <a:solidFill>
                  <a:schemeClr val="tx1"/>
                </a:solidFill>
                <a:effectLst>
                  <a:outerShdw blurRad="38100" dist="38100" dir="2700000" algn="tl">
                    <a:srgbClr val="000000">
                      <a:alpha val="43137"/>
                    </a:srgbClr>
                  </a:outerShdw>
                </a:effectLst>
              </a:rPr>
              <a:t>mental highs </a:t>
            </a:r>
            <a:r>
              <a:rPr lang="en-US" sz="2400" u="sng" dirty="0">
                <a:solidFill>
                  <a:schemeClr val="tx1"/>
                </a:solidFill>
                <a:effectLst>
                  <a:outerShdw blurRad="38100" dist="38100" dir="2700000" algn="tl">
                    <a:srgbClr val="000000">
                      <a:alpha val="43137"/>
                    </a:srgbClr>
                  </a:outerShdw>
                </a:effectLst>
              </a:rPr>
              <a:t>and lows </a:t>
            </a:r>
            <a:r>
              <a:rPr lang="en-US" sz="2400" dirty="0">
                <a:solidFill>
                  <a:schemeClr val="tx1"/>
                </a:solidFill>
              </a:rPr>
              <a:t>that worsen suicidal </a:t>
            </a:r>
            <a:r>
              <a:rPr lang="en-US" sz="2400" dirty="0" smtClean="0">
                <a:solidFill>
                  <a:schemeClr val="tx1"/>
                </a:solidFill>
              </a:rPr>
              <a:t>thoughts</a:t>
            </a:r>
            <a:endParaRPr lang="en-US" sz="2400" dirty="0">
              <a:solidFill>
                <a:schemeClr val="tx1"/>
              </a:solidFill>
            </a:endParaRPr>
          </a:p>
          <a:p>
            <a:pPr>
              <a:lnSpc>
                <a:spcPct val="150000"/>
              </a:lnSpc>
            </a:pPr>
            <a:r>
              <a:rPr lang="en-US" sz="2400" u="sng" dirty="0" smtClean="0">
                <a:solidFill>
                  <a:schemeClr val="tx1"/>
                </a:solidFill>
              </a:rPr>
              <a:t>Intoxication</a:t>
            </a:r>
            <a:r>
              <a:rPr lang="en-US" sz="2400" dirty="0" smtClean="0">
                <a:solidFill>
                  <a:schemeClr val="tx1"/>
                </a:solidFill>
              </a:rPr>
              <a:t> - More </a:t>
            </a:r>
            <a:r>
              <a:rPr lang="en-US" sz="2400" dirty="0">
                <a:solidFill>
                  <a:schemeClr val="tx1"/>
                </a:solidFill>
              </a:rPr>
              <a:t>than 1 in 3 people who die from suicide are </a:t>
            </a:r>
            <a:r>
              <a:rPr lang="en-US" sz="2600" i="1" dirty="0">
                <a:solidFill>
                  <a:schemeClr val="tx1"/>
                </a:solidFill>
              </a:rPr>
              <a:t>under the influence of alcohol </a:t>
            </a:r>
            <a:r>
              <a:rPr lang="en-US" sz="2400" dirty="0">
                <a:solidFill>
                  <a:schemeClr val="tx1"/>
                </a:solidFill>
              </a:rPr>
              <a:t>at the time of </a:t>
            </a:r>
            <a:r>
              <a:rPr lang="en-US" sz="2400" dirty="0" smtClean="0">
                <a:solidFill>
                  <a:schemeClr val="tx1"/>
                </a:solidFill>
              </a:rPr>
              <a:t>death</a:t>
            </a:r>
            <a:endParaRPr lang="en-US" sz="2400" dirty="0">
              <a:solidFill>
                <a:schemeClr val="tx1"/>
              </a:solidFill>
            </a:endParaRPr>
          </a:p>
          <a:p>
            <a:pPr>
              <a:lnSpc>
                <a:spcPct val="150000"/>
              </a:lnSpc>
            </a:pPr>
            <a:r>
              <a:rPr lang="en-US" sz="2400" b="1" u="sng" dirty="0">
                <a:solidFill>
                  <a:schemeClr val="tx1"/>
                </a:solidFill>
                <a:effectLst>
                  <a:outerShdw blurRad="38100" dist="38100" dir="2700000" algn="tl">
                    <a:srgbClr val="000000">
                      <a:alpha val="43137"/>
                    </a:srgbClr>
                  </a:outerShdw>
                </a:effectLst>
              </a:rPr>
              <a:t>Access</a:t>
            </a:r>
            <a:r>
              <a:rPr lang="en-US" sz="2400" dirty="0">
                <a:solidFill>
                  <a:schemeClr val="tx1"/>
                </a:solidFill>
              </a:rPr>
              <a:t> to lethal means</a:t>
            </a:r>
          </a:p>
          <a:p>
            <a:pPr>
              <a:lnSpc>
                <a:spcPct val="150000"/>
              </a:lnSpc>
            </a:pPr>
            <a:r>
              <a:rPr lang="en-US" sz="2400" dirty="0" smtClean="0">
                <a:solidFill>
                  <a:schemeClr val="tx1"/>
                </a:solidFill>
              </a:rPr>
              <a:t>A </a:t>
            </a:r>
            <a:r>
              <a:rPr lang="en-US" sz="2400" b="1" i="1" dirty="0">
                <a:solidFill>
                  <a:schemeClr val="tx1"/>
                </a:solidFill>
              </a:rPr>
              <a:t>serious or chronic </a:t>
            </a:r>
            <a:r>
              <a:rPr lang="en-US" sz="2400" dirty="0">
                <a:solidFill>
                  <a:schemeClr val="tx1"/>
                </a:solidFill>
              </a:rPr>
              <a:t>medical illness</a:t>
            </a:r>
          </a:p>
          <a:p>
            <a:endParaRPr lang="en-US" dirty="0"/>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descr="Recovery Services of Northwest Ohi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317192" y="5840083"/>
            <a:ext cx="1704975" cy="895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940850553"/>
      </p:ext>
    </p:extLst>
  </p:cSld>
  <p:clrMapOvr>
    <a:masterClrMapping/>
  </p:clrMapOvr>
  <mc:AlternateContent xmlns:mc="http://schemas.openxmlformats.org/markup-compatibility/2006">
    <mc:Choice xmlns:p14="http://schemas.microsoft.com/office/powerpoint/2010/main" Requires="p14">
      <p:transition spd="slow" p14:dur="2000" advClick="0" advTm="30000">
        <p:sndAc>
          <p:stSnd>
            <p:snd r:embed="rId3" name="chimes.wav"/>
          </p:stSnd>
        </p:sndAc>
      </p:transition>
    </mc:Choice>
    <mc:Fallback>
      <p:transition spd="slow" advClick="0" advTm="30000">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5" cy="960389"/>
          </a:xfrm>
        </p:spPr>
        <p:txBody>
          <a:bodyPr>
            <a:noAutofit/>
          </a:bodyPr>
          <a:lstStyle/>
          <a:p>
            <a:pPr algn="ctr"/>
            <a:r>
              <a:rPr lang="en-US" sz="6000" b="1" dirty="0"/>
              <a:t>Risk Factors</a:t>
            </a:r>
            <a:endParaRPr lang="en-US" sz="6000" dirty="0"/>
          </a:p>
        </p:txBody>
      </p:sp>
      <p:sp>
        <p:nvSpPr>
          <p:cNvPr id="3" name="Content Placeholder 2"/>
          <p:cNvSpPr>
            <a:spLocks noGrp="1"/>
          </p:cNvSpPr>
          <p:nvPr>
            <p:ph idx="1"/>
          </p:nvPr>
        </p:nvSpPr>
        <p:spPr>
          <a:xfrm>
            <a:off x="448887" y="1795550"/>
            <a:ext cx="11743113" cy="5062450"/>
          </a:xfrm>
        </p:spPr>
        <p:txBody>
          <a:bodyPr>
            <a:normAutofit fontScale="92500" lnSpcReduction="20000"/>
          </a:bodyPr>
          <a:lstStyle/>
          <a:p>
            <a:pPr>
              <a:lnSpc>
                <a:spcPct val="150000"/>
              </a:lnSpc>
            </a:pPr>
            <a:r>
              <a:rPr lang="en-US" sz="2600" b="1" u="sng" dirty="0" smtClean="0">
                <a:solidFill>
                  <a:schemeClr val="tx1"/>
                </a:solidFill>
              </a:rPr>
              <a:t>Gender </a:t>
            </a:r>
            <a:r>
              <a:rPr lang="en-US" sz="2600" dirty="0" smtClean="0">
                <a:solidFill>
                  <a:schemeClr val="tx1"/>
                </a:solidFill>
              </a:rPr>
              <a:t>- </a:t>
            </a:r>
            <a:r>
              <a:rPr lang="en-US" sz="2700" dirty="0" smtClean="0">
                <a:solidFill>
                  <a:schemeClr val="tx1"/>
                </a:solidFill>
              </a:rPr>
              <a:t>Although more women than men attempt suicide, men are nearly 4x more likely to die by suicide</a:t>
            </a:r>
            <a:endParaRPr lang="en-US" sz="2700" dirty="0">
              <a:solidFill>
                <a:schemeClr val="tx1"/>
              </a:solidFill>
            </a:endParaRPr>
          </a:p>
          <a:p>
            <a:pPr>
              <a:lnSpc>
                <a:spcPct val="150000"/>
              </a:lnSpc>
            </a:pPr>
            <a:r>
              <a:rPr lang="en-US" sz="2600" dirty="0">
                <a:solidFill>
                  <a:schemeClr val="tx1"/>
                </a:solidFill>
              </a:rPr>
              <a:t>A history of </a:t>
            </a:r>
            <a:r>
              <a:rPr lang="en-US" sz="2600" u="sng" dirty="0">
                <a:solidFill>
                  <a:schemeClr val="tx1"/>
                </a:solidFill>
              </a:rPr>
              <a:t>trauma or </a:t>
            </a:r>
            <a:r>
              <a:rPr lang="en-US" sz="2600" u="sng" dirty="0" smtClean="0">
                <a:solidFill>
                  <a:schemeClr val="tx1"/>
                </a:solidFill>
              </a:rPr>
              <a:t>abuse</a:t>
            </a:r>
            <a:endParaRPr lang="en-US" sz="2600" u="sng" dirty="0">
              <a:solidFill>
                <a:schemeClr val="tx1"/>
              </a:solidFill>
            </a:endParaRPr>
          </a:p>
          <a:p>
            <a:pPr>
              <a:lnSpc>
                <a:spcPct val="150000"/>
              </a:lnSpc>
            </a:pPr>
            <a:r>
              <a:rPr lang="en-US" sz="2600" dirty="0">
                <a:solidFill>
                  <a:schemeClr val="tx1"/>
                </a:solidFill>
                <a:effectLst>
                  <a:outerShdw blurRad="38100" dist="38100" dir="2700000" algn="tl">
                    <a:srgbClr val="000000">
                      <a:alpha val="43137"/>
                    </a:srgbClr>
                  </a:outerShdw>
                </a:effectLst>
              </a:rPr>
              <a:t>Prolonged </a:t>
            </a:r>
            <a:r>
              <a:rPr lang="en-US" sz="2600" dirty="0" smtClean="0">
                <a:solidFill>
                  <a:schemeClr val="tx1"/>
                </a:solidFill>
                <a:effectLst>
                  <a:outerShdw blurRad="38100" dist="38100" dir="2700000" algn="tl">
                    <a:srgbClr val="000000">
                      <a:alpha val="43137"/>
                    </a:srgbClr>
                  </a:outerShdw>
                </a:effectLst>
              </a:rPr>
              <a:t>stress</a:t>
            </a:r>
            <a:endParaRPr lang="en-US" sz="2600" dirty="0">
              <a:solidFill>
                <a:schemeClr val="tx1"/>
              </a:solidFill>
              <a:effectLst>
                <a:outerShdw blurRad="38100" dist="38100" dir="2700000" algn="tl">
                  <a:srgbClr val="000000">
                    <a:alpha val="43137"/>
                  </a:srgbClr>
                </a:outerShdw>
              </a:effectLst>
            </a:endParaRPr>
          </a:p>
          <a:p>
            <a:pPr>
              <a:lnSpc>
                <a:spcPct val="150000"/>
              </a:lnSpc>
            </a:pPr>
            <a:r>
              <a:rPr lang="en-US" sz="2600" dirty="0">
                <a:solidFill>
                  <a:schemeClr val="tx1"/>
                </a:solidFill>
              </a:rPr>
              <a:t>A </a:t>
            </a:r>
            <a:r>
              <a:rPr lang="en-US" sz="2600" b="1" dirty="0">
                <a:solidFill>
                  <a:schemeClr val="tx1"/>
                </a:solidFill>
              </a:rPr>
              <a:t>recent tragedy or </a:t>
            </a:r>
            <a:r>
              <a:rPr lang="en-US" sz="2600" b="1" dirty="0" smtClean="0">
                <a:solidFill>
                  <a:schemeClr val="tx1"/>
                </a:solidFill>
              </a:rPr>
              <a:t>loss</a:t>
            </a:r>
            <a:endParaRPr lang="en-US" sz="2600" b="1" dirty="0">
              <a:solidFill>
                <a:schemeClr val="tx1"/>
              </a:solidFill>
            </a:endParaRPr>
          </a:p>
          <a:p>
            <a:pPr>
              <a:lnSpc>
                <a:spcPct val="150000"/>
              </a:lnSpc>
            </a:pPr>
            <a:r>
              <a:rPr lang="en-US" sz="2600" dirty="0">
                <a:solidFill>
                  <a:schemeClr val="tx1"/>
                </a:solidFill>
              </a:rPr>
              <a:t>Mental disorders, particularly depression and other mood disorders</a:t>
            </a:r>
          </a:p>
          <a:p>
            <a:pPr>
              <a:lnSpc>
                <a:spcPct val="150000"/>
              </a:lnSpc>
            </a:pPr>
            <a:r>
              <a:rPr lang="en-US" sz="2600" dirty="0">
                <a:solidFill>
                  <a:schemeClr val="tx1"/>
                </a:solidFill>
              </a:rPr>
              <a:t>Social </a:t>
            </a:r>
            <a:r>
              <a:rPr lang="en-US" sz="2600" dirty="0">
                <a:solidFill>
                  <a:schemeClr val="tx1"/>
                </a:solidFill>
                <a:effectLst>
                  <a:outerShdw blurRad="38100" dist="38100" dir="2700000" algn="tl">
                    <a:srgbClr val="000000">
                      <a:alpha val="43137"/>
                    </a:srgbClr>
                  </a:outerShdw>
                </a:effectLst>
              </a:rPr>
              <a:t>isolation</a:t>
            </a:r>
          </a:p>
          <a:p>
            <a:pPr>
              <a:lnSpc>
                <a:spcPct val="150000"/>
              </a:lnSpc>
            </a:pPr>
            <a:r>
              <a:rPr lang="en-US" sz="2600" b="1" dirty="0">
                <a:solidFill>
                  <a:schemeClr val="tx1"/>
                </a:solidFill>
              </a:rPr>
              <a:t>Chronic</a:t>
            </a:r>
            <a:r>
              <a:rPr lang="en-US" sz="2600" dirty="0">
                <a:solidFill>
                  <a:schemeClr val="tx1"/>
                </a:solidFill>
              </a:rPr>
              <a:t> disease and disability</a:t>
            </a:r>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121" name="Picture 1" descr="Recovery Services of Northwest Ohi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351698" y="5840083"/>
            <a:ext cx="1704975" cy="895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211777319"/>
      </p:ext>
    </p:extLst>
  </p:cSld>
  <p:clrMapOvr>
    <a:masterClrMapping/>
  </p:clrMapOvr>
  <mc:AlternateContent xmlns:mc="http://schemas.openxmlformats.org/markup-compatibility/2006">
    <mc:Choice xmlns:p14="http://schemas.microsoft.com/office/powerpoint/2010/main" Requires="p14">
      <p:transition spd="slow" p14:dur="2000" advClick="0" advTm="30000">
        <p:sndAc>
          <p:stSnd>
            <p:snd r:embed="rId3" name="chimes.wav"/>
          </p:stSnd>
        </p:sndAc>
      </p:transition>
    </mc:Choice>
    <mc:Fallback>
      <p:transition spd="slow" advClick="0" advTm="30000">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5"/>
            <a:ext cx="11029615" cy="1126645"/>
          </a:xfrm>
        </p:spPr>
        <p:txBody>
          <a:bodyPr>
            <a:normAutofit fontScale="90000"/>
          </a:bodyPr>
          <a:lstStyle/>
          <a:p>
            <a:pPr algn="ctr"/>
            <a:r>
              <a:rPr lang="en-US" sz="6700" b="1" dirty="0"/>
              <a:t>Support In A Crisis</a:t>
            </a:r>
            <a:r>
              <a:rPr lang="en-US" b="1" dirty="0"/>
              <a:t/>
            </a:r>
            <a:br>
              <a:rPr lang="en-US" b="1" dirty="0"/>
            </a:br>
            <a:endParaRPr lang="en-US" sz="1600" dirty="0"/>
          </a:p>
        </p:txBody>
      </p:sp>
      <p:sp>
        <p:nvSpPr>
          <p:cNvPr id="3" name="Content Placeholder 2"/>
          <p:cNvSpPr>
            <a:spLocks noGrp="1"/>
          </p:cNvSpPr>
          <p:nvPr>
            <p:ph idx="1"/>
          </p:nvPr>
        </p:nvSpPr>
        <p:spPr>
          <a:xfrm>
            <a:off x="448887" y="1986742"/>
            <a:ext cx="11743113" cy="4871258"/>
          </a:xfrm>
        </p:spPr>
        <p:txBody>
          <a:bodyPr>
            <a:normAutofit fontScale="92500" lnSpcReduction="10000"/>
          </a:bodyPr>
          <a:lstStyle/>
          <a:p>
            <a:pPr marL="0" indent="0" algn="ctr">
              <a:buNone/>
            </a:pPr>
            <a:r>
              <a:rPr lang="en-US" sz="2200" dirty="0">
                <a:solidFill>
                  <a:schemeClr val="tx1"/>
                </a:solidFill>
              </a:rPr>
              <a:t>When a suicide-related crisis occurs, friends and family are often caught off-guard, unprepared and unsure of what to do. </a:t>
            </a:r>
            <a:r>
              <a:rPr lang="en-US" sz="2400" dirty="0">
                <a:solidFill>
                  <a:schemeClr val="tx1"/>
                </a:solidFill>
                <a:effectLst>
                  <a:outerShdw blurRad="38100" dist="38100" dir="2700000" algn="tl">
                    <a:srgbClr val="000000">
                      <a:alpha val="43137"/>
                    </a:srgbClr>
                  </a:outerShdw>
                </a:effectLst>
              </a:rPr>
              <a:t>The behaviors of a person experiencing a crisis can be unpredictable, changing dramatically without warning</a:t>
            </a:r>
            <a:r>
              <a:rPr lang="en-US" sz="2400" dirty="0" smtClean="0">
                <a:solidFill>
                  <a:schemeClr val="tx1"/>
                </a:solidFill>
                <a:effectLst>
                  <a:outerShdw blurRad="38100" dist="38100" dir="2700000" algn="tl">
                    <a:srgbClr val="000000">
                      <a:alpha val="43137"/>
                    </a:srgbClr>
                  </a:outerShdw>
                </a:effectLst>
              </a:rPr>
              <a:t>.</a:t>
            </a:r>
          </a:p>
          <a:p>
            <a:pPr marL="0" indent="0">
              <a:buNone/>
            </a:pPr>
            <a:r>
              <a:rPr lang="en-US" sz="2400" u="sng" dirty="0" smtClean="0">
                <a:solidFill>
                  <a:schemeClr val="tx1"/>
                </a:solidFill>
              </a:rPr>
              <a:t>There </a:t>
            </a:r>
            <a:r>
              <a:rPr lang="en-US" sz="2400" u="sng" dirty="0">
                <a:solidFill>
                  <a:schemeClr val="tx1"/>
                </a:solidFill>
              </a:rPr>
              <a:t>are a few ways to approach a suicide-crisis:</a:t>
            </a:r>
          </a:p>
          <a:p>
            <a:pPr>
              <a:lnSpc>
                <a:spcPct val="150000"/>
              </a:lnSpc>
            </a:pPr>
            <a:r>
              <a:rPr lang="en-US" sz="2200" b="1" dirty="0" smtClean="0">
                <a:solidFill>
                  <a:schemeClr val="tx1"/>
                </a:solidFill>
              </a:rPr>
              <a:t>Call 911 </a:t>
            </a:r>
            <a:r>
              <a:rPr lang="en-US" sz="2200" dirty="0" smtClean="0">
                <a:solidFill>
                  <a:schemeClr val="tx1"/>
                </a:solidFill>
              </a:rPr>
              <a:t>or take the individual to the </a:t>
            </a:r>
            <a:r>
              <a:rPr lang="en-US" sz="2200" b="1" dirty="0" smtClean="0">
                <a:solidFill>
                  <a:schemeClr val="tx1"/>
                </a:solidFill>
              </a:rPr>
              <a:t>nearest emergency room</a:t>
            </a:r>
          </a:p>
          <a:p>
            <a:pPr>
              <a:lnSpc>
                <a:spcPct val="150000"/>
              </a:lnSpc>
            </a:pPr>
            <a:r>
              <a:rPr lang="en-US" sz="2200" b="1" dirty="0" smtClean="0">
                <a:solidFill>
                  <a:schemeClr val="tx1"/>
                </a:solidFill>
              </a:rPr>
              <a:t>Talk </a:t>
            </a:r>
            <a:r>
              <a:rPr lang="en-US" sz="2200" b="1" dirty="0">
                <a:solidFill>
                  <a:schemeClr val="tx1"/>
                </a:solidFill>
              </a:rPr>
              <a:t>openly and honestly. </a:t>
            </a:r>
            <a:r>
              <a:rPr lang="en-US" sz="2200" dirty="0">
                <a:solidFill>
                  <a:schemeClr val="tx1"/>
                </a:solidFill>
              </a:rPr>
              <a:t>Don’t be afraid to ask </a:t>
            </a:r>
            <a:r>
              <a:rPr lang="en-US" sz="2200" dirty="0" smtClean="0">
                <a:solidFill>
                  <a:schemeClr val="tx1"/>
                </a:solidFill>
              </a:rPr>
              <a:t>questions, </a:t>
            </a:r>
            <a:r>
              <a:rPr lang="en-US" sz="2200" dirty="0">
                <a:solidFill>
                  <a:schemeClr val="tx1"/>
                </a:solidFill>
              </a:rPr>
              <a:t>like: “Do you have a plan for how you would kill yourself?”</a:t>
            </a:r>
          </a:p>
          <a:p>
            <a:pPr>
              <a:lnSpc>
                <a:spcPct val="150000"/>
              </a:lnSpc>
            </a:pPr>
            <a:r>
              <a:rPr lang="en-US" sz="2200" b="1" u="sng" dirty="0">
                <a:solidFill>
                  <a:schemeClr val="tx1"/>
                </a:solidFill>
              </a:rPr>
              <a:t>Remove</a:t>
            </a:r>
            <a:r>
              <a:rPr lang="en-US" sz="2200" dirty="0">
                <a:solidFill>
                  <a:schemeClr val="tx1"/>
                </a:solidFill>
              </a:rPr>
              <a:t> means such as guns, knives or stockpiled pills</a:t>
            </a:r>
          </a:p>
          <a:p>
            <a:pPr>
              <a:lnSpc>
                <a:spcPct val="150000"/>
              </a:lnSpc>
            </a:pPr>
            <a:r>
              <a:rPr lang="en-US" sz="2200" dirty="0">
                <a:solidFill>
                  <a:schemeClr val="tx1"/>
                </a:solidFill>
              </a:rPr>
              <a:t>Calmly ask </a:t>
            </a:r>
            <a:r>
              <a:rPr lang="en-US" sz="2200" b="1" dirty="0">
                <a:solidFill>
                  <a:schemeClr val="tx1"/>
                </a:solidFill>
              </a:rPr>
              <a:t>simple and direct questions, </a:t>
            </a:r>
            <a:r>
              <a:rPr lang="en-US" sz="2200" dirty="0">
                <a:solidFill>
                  <a:schemeClr val="tx1"/>
                </a:solidFill>
              </a:rPr>
              <a:t>like “Can I help you call your psychiatrist?”</a:t>
            </a:r>
          </a:p>
          <a:p>
            <a:pPr>
              <a:lnSpc>
                <a:spcPct val="150000"/>
              </a:lnSpc>
            </a:pPr>
            <a:r>
              <a:rPr lang="en-US" sz="2200" dirty="0">
                <a:solidFill>
                  <a:schemeClr val="tx1"/>
                </a:solidFill>
              </a:rPr>
              <a:t>If there are multiple people around, have </a:t>
            </a:r>
            <a:r>
              <a:rPr lang="en-US" sz="2200" b="1" dirty="0">
                <a:solidFill>
                  <a:schemeClr val="tx1"/>
                </a:solidFill>
              </a:rPr>
              <a:t>one person speak at a time</a:t>
            </a:r>
          </a:p>
          <a:p>
            <a:pPr>
              <a:lnSpc>
                <a:spcPct val="150000"/>
              </a:lnSpc>
            </a:pPr>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descr="Recovery Services of Northwest Ohi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360325" y="5788325"/>
            <a:ext cx="1704975" cy="895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217563613"/>
      </p:ext>
    </p:extLst>
  </p:cSld>
  <p:clrMapOvr>
    <a:masterClrMapping/>
  </p:clrMapOvr>
  <mc:AlternateContent xmlns:mc="http://schemas.openxmlformats.org/markup-compatibility/2006">
    <mc:Choice xmlns:p14="http://schemas.microsoft.com/office/powerpoint/2010/main" Requires="p14">
      <p:transition spd="slow" p14:dur="2000" advClick="0" advTm="30000">
        <p:sndAc>
          <p:stSnd>
            <p:snd r:embed="rId3" name="chimes.wav"/>
          </p:stSnd>
        </p:sndAc>
      </p:transition>
    </mc:Choice>
    <mc:Fallback>
      <p:transition spd="slow" advClick="0" advTm="30000">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Support In A Crisis</a:t>
            </a:r>
          </a:p>
        </p:txBody>
      </p:sp>
      <p:sp>
        <p:nvSpPr>
          <p:cNvPr id="3" name="Content Placeholder 2"/>
          <p:cNvSpPr>
            <a:spLocks noGrp="1"/>
          </p:cNvSpPr>
          <p:nvPr>
            <p:ph idx="1"/>
          </p:nvPr>
        </p:nvSpPr>
        <p:spPr>
          <a:xfrm>
            <a:off x="457200" y="1803862"/>
            <a:ext cx="11734800" cy="5054138"/>
          </a:xfrm>
        </p:spPr>
        <p:txBody>
          <a:bodyPr>
            <a:normAutofit/>
          </a:bodyPr>
          <a:lstStyle/>
          <a:p>
            <a:pPr>
              <a:lnSpc>
                <a:spcPct val="150000"/>
              </a:lnSpc>
            </a:pPr>
            <a:r>
              <a:rPr lang="en-US" sz="2400" dirty="0">
                <a:solidFill>
                  <a:schemeClr val="tx1"/>
                </a:solidFill>
              </a:rPr>
              <a:t>Express </a:t>
            </a:r>
            <a:r>
              <a:rPr lang="en-US" sz="2400" dirty="0">
                <a:solidFill>
                  <a:schemeClr val="tx1"/>
                </a:solidFill>
                <a:effectLst>
                  <a:outerShdw blurRad="38100" dist="38100" dir="2700000" algn="tl">
                    <a:srgbClr val="000000">
                      <a:alpha val="43137"/>
                    </a:srgbClr>
                  </a:outerShdw>
                </a:effectLst>
              </a:rPr>
              <a:t>support and concern</a:t>
            </a:r>
          </a:p>
          <a:p>
            <a:pPr>
              <a:lnSpc>
                <a:spcPct val="150000"/>
              </a:lnSpc>
            </a:pPr>
            <a:r>
              <a:rPr lang="en-US" sz="2400" u="sng" dirty="0">
                <a:solidFill>
                  <a:schemeClr val="tx1"/>
                </a:solidFill>
              </a:rPr>
              <a:t>Don’t argue, threaten or raise your voice</a:t>
            </a:r>
          </a:p>
          <a:p>
            <a:pPr>
              <a:lnSpc>
                <a:spcPct val="150000"/>
              </a:lnSpc>
            </a:pPr>
            <a:r>
              <a:rPr lang="en-US" sz="2400" b="1" dirty="0">
                <a:solidFill>
                  <a:schemeClr val="tx1"/>
                </a:solidFill>
              </a:rPr>
              <a:t>Don’t debate </a:t>
            </a:r>
            <a:r>
              <a:rPr lang="en-US" sz="2400" dirty="0">
                <a:solidFill>
                  <a:schemeClr val="tx1"/>
                </a:solidFill>
              </a:rPr>
              <a:t>whether suicide is right or wrong</a:t>
            </a:r>
          </a:p>
          <a:p>
            <a:pPr>
              <a:lnSpc>
                <a:spcPct val="150000"/>
              </a:lnSpc>
            </a:pPr>
            <a:r>
              <a:rPr lang="en-US" sz="2400" dirty="0">
                <a:solidFill>
                  <a:schemeClr val="tx1"/>
                </a:solidFill>
              </a:rPr>
              <a:t>If you’re nervous, try not to fidget or pace</a:t>
            </a:r>
          </a:p>
          <a:p>
            <a:pPr>
              <a:lnSpc>
                <a:spcPct val="150000"/>
              </a:lnSpc>
            </a:pPr>
            <a:r>
              <a:rPr lang="en-US" sz="2400" b="1" dirty="0">
                <a:solidFill>
                  <a:schemeClr val="tx1"/>
                </a:solidFill>
                <a:effectLst>
                  <a:outerShdw blurRad="38100" dist="38100" dir="2700000" algn="tl">
                    <a:srgbClr val="000000">
                      <a:alpha val="43137"/>
                    </a:srgbClr>
                  </a:outerShdw>
                </a:effectLst>
              </a:rPr>
              <a:t>Be patient</a:t>
            </a:r>
          </a:p>
          <a:p>
            <a:pPr>
              <a:lnSpc>
                <a:spcPct val="150000"/>
              </a:lnSpc>
            </a:pPr>
            <a:r>
              <a:rPr lang="en-US" sz="2400" dirty="0">
                <a:solidFill>
                  <a:schemeClr val="tx1"/>
                </a:solidFill>
              </a:rPr>
              <a:t>Like any other health emergency, it’s important to </a:t>
            </a:r>
            <a:r>
              <a:rPr lang="en-US" sz="2400" u="sng" dirty="0">
                <a:solidFill>
                  <a:schemeClr val="tx1"/>
                </a:solidFill>
              </a:rPr>
              <a:t>address</a:t>
            </a:r>
            <a:r>
              <a:rPr lang="en-US" sz="2400" dirty="0">
                <a:solidFill>
                  <a:schemeClr val="tx1"/>
                </a:solidFill>
              </a:rPr>
              <a:t> a mental health crisis like suicide </a:t>
            </a:r>
            <a:r>
              <a:rPr lang="en-US" sz="2400" u="sng" dirty="0">
                <a:solidFill>
                  <a:schemeClr val="tx1"/>
                </a:solidFill>
              </a:rPr>
              <a:t>quickly and </a:t>
            </a:r>
            <a:r>
              <a:rPr lang="en-US" sz="2400" u="sng" dirty="0" smtClean="0">
                <a:solidFill>
                  <a:schemeClr val="tx1"/>
                </a:solidFill>
              </a:rPr>
              <a:t>effectively</a:t>
            </a:r>
            <a:endParaRPr lang="en-US" sz="2400" u="sng" dirty="0">
              <a:solidFill>
                <a:schemeClr val="tx1"/>
              </a:solidFill>
            </a:endParaRPr>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descr="Recovery Services of Northwest Ohi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325819" y="5848710"/>
            <a:ext cx="1704975" cy="895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579043740"/>
      </p:ext>
    </p:extLst>
  </p:cSld>
  <p:clrMapOvr>
    <a:masterClrMapping/>
  </p:clrMapOvr>
  <mc:AlternateContent xmlns:mc="http://schemas.openxmlformats.org/markup-compatibility/2006">
    <mc:Choice xmlns:p14="http://schemas.microsoft.com/office/powerpoint/2010/main" Requires="p14">
      <p:transition spd="slow" p14:dur="2000" advClick="0" advTm="30000">
        <p:sndAc>
          <p:stSnd>
            <p:snd r:embed="rId3" name="chimes.wav"/>
          </p:stSnd>
        </p:sndAc>
      </p:transition>
    </mc:Choice>
    <mc:Fallback>
      <p:transition spd="slow" advClick="0" advTm="30000">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Protective </a:t>
            </a:r>
            <a:r>
              <a:rPr lang="en-US" sz="6000" b="1" dirty="0" smtClean="0"/>
              <a:t>Factors</a:t>
            </a:r>
            <a:endParaRPr lang="en-US" sz="6000" b="1" dirty="0"/>
          </a:p>
        </p:txBody>
      </p:sp>
      <p:sp>
        <p:nvSpPr>
          <p:cNvPr id="3" name="Content Placeholder 2"/>
          <p:cNvSpPr>
            <a:spLocks noGrp="1"/>
          </p:cNvSpPr>
          <p:nvPr>
            <p:ph idx="1"/>
          </p:nvPr>
        </p:nvSpPr>
        <p:spPr>
          <a:xfrm>
            <a:off x="581192" y="2180496"/>
            <a:ext cx="11029615" cy="4561126"/>
          </a:xfrm>
        </p:spPr>
        <p:txBody>
          <a:bodyPr>
            <a:normAutofit lnSpcReduction="10000"/>
          </a:bodyPr>
          <a:lstStyle/>
          <a:p>
            <a:pPr marL="0" indent="0">
              <a:buNone/>
            </a:pPr>
            <a:r>
              <a:rPr lang="en-US" sz="2600" dirty="0">
                <a:solidFill>
                  <a:schemeClr val="tx1"/>
                </a:solidFill>
              </a:rPr>
              <a:t>Protective factors are personal or environmental characteristics that help protect people from suicide.</a:t>
            </a:r>
          </a:p>
          <a:p>
            <a:pPr marL="0" indent="0">
              <a:buNone/>
            </a:pPr>
            <a:r>
              <a:rPr lang="en-US" sz="2600" dirty="0">
                <a:solidFill>
                  <a:schemeClr val="tx1"/>
                </a:solidFill>
              </a:rPr>
              <a:t>Major protective factors for suicide include:</a:t>
            </a:r>
          </a:p>
          <a:p>
            <a:r>
              <a:rPr lang="en-US" sz="2600" dirty="0">
                <a:solidFill>
                  <a:schemeClr val="tx1"/>
                </a:solidFill>
              </a:rPr>
              <a:t>Effective behavioral health care</a:t>
            </a:r>
          </a:p>
          <a:p>
            <a:r>
              <a:rPr lang="en-US" sz="2600" dirty="0">
                <a:solidFill>
                  <a:schemeClr val="tx1"/>
                </a:solidFill>
              </a:rPr>
              <a:t>Connectedness to individuals, family, community, and social institutions</a:t>
            </a:r>
          </a:p>
          <a:p>
            <a:r>
              <a:rPr lang="en-US" sz="2600" dirty="0">
                <a:solidFill>
                  <a:schemeClr val="tx1"/>
                </a:solidFill>
              </a:rPr>
              <a:t>Life skills (including problem solving skills and coping skills, ability to adapt to change)</a:t>
            </a:r>
          </a:p>
          <a:p>
            <a:r>
              <a:rPr lang="en-US" sz="2600" dirty="0">
                <a:solidFill>
                  <a:schemeClr val="tx1"/>
                </a:solidFill>
              </a:rPr>
              <a:t>Self-esteem and a sense of purpose or meaning in life</a:t>
            </a:r>
          </a:p>
          <a:p>
            <a:r>
              <a:rPr lang="en-US" sz="2600" dirty="0">
                <a:solidFill>
                  <a:schemeClr val="tx1"/>
                </a:solidFill>
              </a:rPr>
              <a:t>Cultural, religious, or personal beliefs that discourage suicide</a:t>
            </a:r>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1" descr="Recovery Services of Northwest Ohi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386204" y="5846272"/>
            <a:ext cx="1704975" cy="895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640441497"/>
      </p:ext>
    </p:extLst>
  </p:cSld>
  <p:clrMapOvr>
    <a:masterClrMapping/>
  </p:clrMapOvr>
  <mc:AlternateContent xmlns:mc="http://schemas.openxmlformats.org/markup-compatibility/2006">
    <mc:Choice xmlns:p14="http://schemas.microsoft.com/office/powerpoint/2010/main" Requires="p14">
      <p:transition spd="slow" p14:dur="2000" advClick="0" advTm="30000">
        <p:sndAc>
          <p:stSnd>
            <p:snd r:embed="rId3" name="chimes.wav"/>
          </p:stSnd>
        </p:sndAc>
      </p:transition>
    </mc:Choice>
    <mc:Fallback>
      <p:transition spd="slow" advClick="0" advTm="30000">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Crisis </a:t>
            </a:r>
            <a:r>
              <a:rPr lang="en-US" sz="6000" b="1" dirty="0" smtClean="0"/>
              <a:t>Resources</a:t>
            </a:r>
            <a:endParaRPr lang="en-US" sz="6000" dirty="0"/>
          </a:p>
        </p:txBody>
      </p:sp>
      <p:sp>
        <p:nvSpPr>
          <p:cNvPr id="3" name="Content Placeholder 2"/>
          <p:cNvSpPr>
            <a:spLocks noGrp="1"/>
          </p:cNvSpPr>
          <p:nvPr>
            <p:ph idx="1"/>
          </p:nvPr>
        </p:nvSpPr>
        <p:spPr>
          <a:xfrm>
            <a:off x="440575" y="1853738"/>
            <a:ext cx="11751425" cy="4937760"/>
          </a:xfrm>
        </p:spPr>
        <p:txBody>
          <a:bodyPr>
            <a:normAutofit fontScale="25000" lnSpcReduction="20000"/>
          </a:bodyPr>
          <a:lstStyle/>
          <a:p>
            <a:pPr marL="0" indent="0">
              <a:buNone/>
            </a:pPr>
            <a:endParaRPr lang="en-US" sz="7400" dirty="0" smtClean="0"/>
          </a:p>
          <a:p>
            <a:pPr marL="0" indent="0" algn="ctr">
              <a:buNone/>
            </a:pPr>
            <a:r>
              <a:rPr lang="en-US" sz="12800" dirty="0" smtClean="0">
                <a:solidFill>
                  <a:schemeClr val="tx1"/>
                </a:solidFill>
              </a:rPr>
              <a:t>If </a:t>
            </a:r>
            <a:r>
              <a:rPr lang="en-US" sz="12800" dirty="0">
                <a:solidFill>
                  <a:schemeClr val="tx1"/>
                </a:solidFill>
              </a:rPr>
              <a:t>you or someone you know is in an emergency, </a:t>
            </a:r>
            <a:r>
              <a:rPr lang="en-US" sz="12800" u="sng" dirty="0">
                <a:solidFill>
                  <a:schemeClr val="tx1"/>
                </a:solidFill>
              </a:rPr>
              <a:t>call </a:t>
            </a:r>
            <a:r>
              <a:rPr lang="en-US" sz="12800" b="1" u="sng" dirty="0">
                <a:solidFill>
                  <a:schemeClr val="tx1"/>
                </a:solidFill>
                <a:effectLst>
                  <a:outerShdw blurRad="38100" dist="38100" dir="2700000" algn="tl">
                    <a:srgbClr val="000000">
                      <a:alpha val="43137"/>
                    </a:srgbClr>
                  </a:outerShdw>
                </a:effectLst>
              </a:rPr>
              <a:t>911</a:t>
            </a:r>
            <a:r>
              <a:rPr lang="en-US" sz="12800" u="sng" dirty="0">
                <a:solidFill>
                  <a:schemeClr val="tx1"/>
                </a:solidFill>
              </a:rPr>
              <a:t> </a:t>
            </a:r>
            <a:r>
              <a:rPr lang="en-US" sz="12800" u="sng" dirty="0" smtClean="0">
                <a:solidFill>
                  <a:schemeClr val="tx1"/>
                </a:solidFill>
              </a:rPr>
              <a:t>immediately </a:t>
            </a:r>
            <a:r>
              <a:rPr lang="en-US" sz="12800" dirty="0" smtClean="0">
                <a:solidFill>
                  <a:schemeClr val="tx1"/>
                </a:solidFill>
              </a:rPr>
              <a:t>or </a:t>
            </a:r>
            <a:r>
              <a:rPr lang="en-US" sz="12800" b="1" u="sng" dirty="0" smtClean="0">
                <a:solidFill>
                  <a:schemeClr val="tx1"/>
                </a:solidFill>
              </a:rPr>
              <a:t>go to your nearest emergency room .</a:t>
            </a:r>
            <a:br>
              <a:rPr lang="en-US" sz="12800" b="1" u="sng" dirty="0" smtClean="0">
                <a:solidFill>
                  <a:schemeClr val="tx1"/>
                </a:solidFill>
              </a:rPr>
            </a:br>
            <a:endParaRPr lang="en-US" sz="12800" b="1" u="sng" dirty="0" smtClean="0">
              <a:solidFill>
                <a:schemeClr val="tx1"/>
              </a:solidFill>
            </a:endParaRPr>
          </a:p>
          <a:p>
            <a:pPr marL="0" indent="0">
              <a:buNone/>
            </a:pPr>
            <a:r>
              <a:rPr lang="en-US" sz="9600" b="1" dirty="0" smtClean="0">
                <a:solidFill>
                  <a:schemeClr val="tx1"/>
                </a:solidFill>
              </a:rPr>
              <a:t>Other resources include: </a:t>
            </a:r>
          </a:p>
          <a:p>
            <a:pPr>
              <a:lnSpc>
                <a:spcPct val="120000"/>
              </a:lnSpc>
            </a:pPr>
            <a:r>
              <a:rPr lang="en-US" sz="7400" b="1" u="sng" dirty="0" smtClean="0">
                <a:solidFill>
                  <a:schemeClr val="tx1"/>
                </a:solidFill>
              </a:rPr>
              <a:t>National Suicide Prevention Lifeline </a:t>
            </a:r>
            <a:r>
              <a:rPr lang="en-US" sz="7400" dirty="0" smtClean="0">
                <a:solidFill>
                  <a:schemeClr val="tx1"/>
                </a:solidFill>
              </a:rPr>
              <a:t>1-800-273-TALK (8255):The Lifeline is a 24-hour toll-free phone line for people in suicidal crisis or emotional distress.  An online chat option is also available.</a:t>
            </a:r>
          </a:p>
          <a:p>
            <a:pPr>
              <a:lnSpc>
                <a:spcPct val="120000"/>
              </a:lnSpc>
            </a:pPr>
            <a:r>
              <a:rPr lang="en-US" sz="7400" dirty="0" smtClean="0">
                <a:solidFill>
                  <a:schemeClr val="tx1"/>
                </a:solidFill>
              </a:rPr>
              <a:t>If </a:t>
            </a:r>
            <a:r>
              <a:rPr lang="en-US" sz="7400" dirty="0">
                <a:solidFill>
                  <a:schemeClr val="tx1"/>
                </a:solidFill>
              </a:rPr>
              <a:t>you’re uncomfortable talking on the phone, you can also text </a:t>
            </a:r>
            <a:r>
              <a:rPr lang="en-US" sz="7400" b="1" u="sng" dirty="0">
                <a:solidFill>
                  <a:schemeClr val="tx1"/>
                </a:solidFill>
              </a:rPr>
              <a:t>NAMI to 741-741</a:t>
            </a:r>
            <a:r>
              <a:rPr lang="en-US" sz="7400" b="1" dirty="0">
                <a:solidFill>
                  <a:schemeClr val="tx1"/>
                </a:solidFill>
              </a:rPr>
              <a:t> </a:t>
            </a:r>
            <a:r>
              <a:rPr lang="en-US" sz="7400" dirty="0">
                <a:solidFill>
                  <a:schemeClr val="tx1"/>
                </a:solidFill>
              </a:rPr>
              <a:t>to be connected to a free, trained crisis counselor on the </a:t>
            </a:r>
            <a:r>
              <a:rPr lang="en-US" sz="7400" b="1" dirty="0">
                <a:solidFill>
                  <a:schemeClr val="tx1"/>
                </a:solidFill>
              </a:rPr>
              <a:t>Crisis Text </a:t>
            </a:r>
            <a:r>
              <a:rPr lang="en-US" sz="7400" b="1" dirty="0" smtClean="0">
                <a:solidFill>
                  <a:schemeClr val="tx1"/>
                </a:solidFill>
              </a:rPr>
              <a:t>Line</a:t>
            </a:r>
            <a:r>
              <a:rPr lang="en-US" sz="7400" dirty="0" smtClean="0">
                <a:solidFill>
                  <a:schemeClr val="tx1"/>
                </a:solidFill>
              </a:rPr>
              <a:t>.</a:t>
            </a:r>
            <a:endParaRPr lang="en-US" sz="7400" dirty="0">
              <a:solidFill>
                <a:schemeClr val="tx1"/>
              </a:solidFill>
            </a:endParaRPr>
          </a:p>
          <a:p>
            <a:pPr fontAlgn="base">
              <a:lnSpc>
                <a:spcPct val="120000"/>
              </a:lnSpc>
            </a:pPr>
            <a:r>
              <a:rPr lang="en-US" sz="7400" b="1" u="sng" dirty="0">
                <a:solidFill>
                  <a:schemeClr val="tx1"/>
                </a:solidFill>
              </a:rPr>
              <a:t>Crisis Care and Counseling </a:t>
            </a:r>
            <a:r>
              <a:rPr lang="en-US" sz="7400" b="1" u="sng" dirty="0" smtClean="0">
                <a:solidFill>
                  <a:schemeClr val="tx1"/>
                </a:solidFill>
              </a:rPr>
              <a:t>Center </a:t>
            </a:r>
            <a:r>
              <a:rPr lang="en-US" sz="7400" dirty="0" smtClean="0">
                <a:solidFill>
                  <a:schemeClr val="tx1"/>
                </a:solidFill>
              </a:rPr>
              <a:t>419-599-1660 </a:t>
            </a:r>
            <a:r>
              <a:rPr lang="en-US" sz="7400" dirty="0">
                <a:solidFill>
                  <a:schemeClr val="tx1"/>
                </a:solidFill>
              </a:rPr>
              <a:t>(1-800-hot-help</a:t>
            </a:r>
            <a:r>
              <a:rPr lang="en-US" sz="7400" dirty="0" smtClean="0">
                <a:solidFill>
                  <a:schemeClr val="tx1"/>
                </a:solidFill>
              </a:rPr>
              <a:t>)</a:t>
            </a:r>
          </a:p>
          <a:p>
            <a:pPr fontAlgn="base">
              <a:lnSpc>
                <a:spcPct val="120000"/>
              </a:lnSpc>
            </a:pPr>
            <a:r>
              <a:rPr lang="en-US" sz="7400" b="1" u="sng" dirty="0" smtClean="0">
                <a:solidFill>
                  <a:schemeClr val="tx1"/>
                </a:solidFill>
              </a:rPr>
              <a:t>Veterans Crisis Line</a:t>
            </a:r>
            <a:r>
              <a:rPr lang="en-US" sz="7400" dirty="0" smtClean="0">
                <a:solidFill>
                  <a:schemeClr val="tx1"/>
                </a:solidFill>
              </a:rPr>
              <a:t> allows Veterans to reach caring, qualified responders with the Department of Veterans Affairs. 1-800-273-8255 or text 838255</a:t>
            </a:r>
            <a:r>
              <a:rPr lang="en-US" sz="7400" dirty="0" smtClean="0"/>
              <a:t>.</a:t>
            </a:r>
            <a:endParaRPr lang="en-US" sz="7400" dirty="0"/>
          </a:p>
          <a:p>
            <a:pPr marL="0" indent="0">
              <a:lnSpc>
                <a:spcPct val="120000"/>
              </a:lnSpc>
              <a:buNone/>
            </a:pPr>
            <a:endParaRPr lang="en-US" dirty="0"/>
          </a:p>
          <a:p>
            <a:pPr>
              <a:lnSpc>
                <a:spcPct val="120000"/>
              </a:lnSpc>
            </a:pPr>
            <a:endParaRPr lang="en-US" dirty="0"/>
          </a:p>
          <a:p>
            <a:pPr>
              <a:lnSpc>
                <a:spcPct val="120000"/>
              </a:lnSpc>
            </a:pPr>
            <a:endParaRPr lang="en-US" dirty="0"/>
          </a:p>
          <a:p>
            <a:pPr fontAlgn="base"/>
            <a:endParaRPr lang="en-US" b="1" dirty="0"/>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217" name="Picture 1" descr="Recovery Services of Northwest Ohi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334445" y="5831456"/>
            <a:ext cx="1704975" cy="8953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789446432"/>
      </p:ext>
    </p:extLst>
  </p:cSld>
  <p:clrMapOvr>
    <a:masterClrMapping/>
  </p:clrMapOvr>
  <mc:AlternateContent xmlns:mc="http://schemas.openxmlformats.org/markup-compatibility/2006">
    <mc:Choice xmlns:p14="http://schemas.microsoft.com/office/powerpoint/2010/main" Requires="p14">
      <p:transition spd="slow" p14:dur="2000" advClick="0" advTm="45000">
        <p:sndAc>
          <p:stSnd>
            <p:snd r:embed="rId3" name="chimes.wav"/>
          </p:stSnd>
        </p:sndAc>
      </p:transition>
    </mc:Choice>
    <mc:Fallback>
      <p:transition spd="slow" advClick="0" advTm="45000">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TIMING" val="|0.9"/>
</p:tagLst>
</file>

<file path=ppt/tags/tag3.xml><?xml version="1.0" encoding="utf-8"?>
<p:tagLst xmlns:a="http://schemas.openxmlformats.org/drawingml/2006/main" xmlns:r="http://schemas.openxmlformats.org/officeDocument/2006/relationships" xmlns:p="http://schemas.openxmlformats.org/presentationml/2006/main">
  <p:tag name="TIMING" val="|0.6"/>
</p:tagLst>
</file>

<file path=ppt/tags/tag4.xml><?xml version="1.0" encoding="utf-8"?>
<p:tagLst xmlns:a="http://schemas.openxmlformats.org/drawingml/2006/main" xmlns:r="http://schemas.openxmlformats.org/officeDocument/2006/relationships" xmlns:p="http://schemas.openxmlformats.org/presentationml/2006/main">
  <p:tag name="TIMING" val="|0.3"/>
</p:tagLst>
</file>

<file path=ppt/tags/tag5.xml><?xml version="1.0" encoding="utf-8"?>
<p:tagLst xmlns:a="http://schemas.openxmlformats.org/drawingml/2006/main" xmlns:r="http://schemas.openxmlformats.org/officeDocument/2006/relationships" xmlns:p="http://schemas.openxmlformats.org/presentationml/2006/main">
  <p:tag name="TIMING" val="|0.5"/>
</p:tagLst>
</file>

<file path=ppt/tags/tag6.xml><?xml version="1.0" encoding="utf-8"?>
<p:tagLst xmlns:a="http://schemas.openxmlformats.org/drawingml/2006/main" xmlns:r="http://schemas.openxmlformats.org/officeDocument/2006/relationships" xmlns:p="http://schemas.openxmlformats.org/presentationml/2006/main">
  <p:tag name="TIMING" val="|0.2"/>
</p:tagLst>
</file>

<file path=ppt/tags/tag7.xml><?xml version="1.0" encoding="utf-8"?>
<p:tagLst xmlns:a="http://schemas.openxmlformats.org/drawingml/2006/main" xmlns:r="http://schemas.openxmlformats.org/officeDocument/2006/relationships" xmlns:p="http://schemas.openxmlformats.org/presentationml/2006/main">
  <p:tag name="TIMING" val="|0.4"/>
</p:tagLst>
</file>

<file path=ppt/tags/tag8.xml><?xml version="1.0" encoding="utf-8"?>
<p:tagLst xmlns:a="http://schemas.openxmlformats.org/drawingml/2006/main" xmlns:r="http://schemas.openxmlformats.org/officeDocument/2006/relationships" xmlns:p="http://schemas.openxmlformats.org/presentationml/2006/main">
  <p:tag name="TIMING" val="|0.1"/>
</p:tagLst>
</file>

<file path=ppt/tags/tag9.xml><?xml version="1.0" encoding="utf-8"?>
<p:tagLst xmlns:a="http://schemas.openxmlformats.org/drawingml/2006/main" xmlns:r="http://schemas.openxmlformats.org/officeDocument/2006/relationships" xmlns:p="http://schemas.openxmlformats.org/presentationml/2006/main">
  <p:tag name="TIMING" val="|0.3"/>
</p:tagLst>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1404</TotalTime>
  <Words>360</Words>
  <Application>Microsoft Office PowerPoint</Application>
  <PresentationFormat>Widescreen</PresentationFormat>
  <Paragraphs>84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 Rounded MT Bold</vt:lpstr>
      <vt:lpstr>Gill Sans MT</vt:lpstr>
      <vt:lpstr>Wingdings 2</vt:lpstr>
      <vt:lpstr>Dividend</vt:lpstr>
      <vt:lpstr>Suicide Prevention Awareness Month</vt:lpstr>
      <vt:lpstr> Warning Signs</vt:lpstr>
      <vt:lpstr>Warning Signs</vt:lpstr>
      <vt:lpstr>Risk Factors</vt:lpstr>
      <vt:lpstr>Risk Factors</vt:lpstr>
      <vt:lpstr>Support In A Crisis </vt:lpstr>
      <vt:lpstr>Support In A Crisis</vt:lpstr>
      <vt:lpstr>Protective Factors</vt:lpstr>
      <vt:lpstr>Crisis Resources</vt:lpstr>
      <vt:lpstr>Inspirational quotes</vt:lpstr>
      <vt:lpstr>“Once you choose hope, anything is possible.”</vt:lpstr>
      <vt:lpstr>"Character cannot be developed in ease and quiet. Only through experience of trial and suffering can the soul be strengthened, ambition inspired, and success achieved."</vt:lpstr>
      <vt:lpstr>"Sometimes your joy is the source of your smile, but sometimes your smile can be the source of your joy."</vt:lpstr>
      <vt:lpstr>"Good humor is a tonic for mind and body. It is the best antidote for anxiety and depression. It is a business asset. It attracts and keep friends. It lightens human burdens. It is the direct route to serenity and contentment."</vt:lpstr>
      <vt:lpstr>"There are far, far better things ahead than anything we leave behind."</vt:lpstr>
      <vt:lpstr>"What the caterpillar calls the end of the world, the master calls a butterfly."</vt:lpstr>
      <vt:lpstr> "A pearl is a beautiful thing that is produced by an injured life. It is the tear [that results] from the injury of the oyster. The treasure of our being in this world is also produced by an injured life. If we had not been wounded, if we had not been injured, then we will not produce the pearl."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Suicide Prevention Awareness Month</dc:title>
  <dc:creator>Danielle Yoh</dc:creator>
  <cp:lastModifiedBy>Nathaniel Stephey</cp:lastModifiedBy>
  <cp:revision>29</cp:revision>
  <cp:lastPrinted>2019-08-30T15:08:09Z</cp:lastPrinted>
  <dcterms:created xsi:type="dcterms:W3CDTF">2019-08-27T17:25:45Z</dcterms:created>
  <dcterms:modified xsi:type="dcterms:W3CDTF">2019-09-11T14:13:11Z</dcterms:modified>
</cp:coreProperties>
</file>