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22AD94C-FB0F-4548-ACAD-97D031957C9E}" type="datetimeFigureOut">
              <a:rPr lang="en-US" smtClean="0"/>
              <a:t>1/17/2020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5407D3F-54D7-4FE3-9F2D-480085BF05B8}"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90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AD94C-FB0F-4548-ACAD-97D031957C9E}"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84573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AD94C-FB0F-4548-ACAD-97D031957C9E}"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1757677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AD94C-FB0F-4548-ACAD-97D031957C9E}" type="datetimeFigureOut">
              <a:rPr lang="en-US" smtClean="0"/>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2780061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22AD94C-FB0F-4548-ACAD-97D031957C9E}" type="datetimeFigureOut">
              <a:rPr lang="en-US" smtClean="0"/>
              <a:t>1/17/2020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5407D3F-54D7-4FE3-9F2D-480085BF05B8}"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6392143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2AD94C-FB0F-4548-ACAD-97D031957C9E}" type="datetimeFigureOut">
              <a:rPr lang="en-US" smtClean="0"/>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405249113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2AD94C-FB0F-4548-ACAD-97D031957C9E}" type="datetimeFigureOut">
              <a:rPr lang="en-US" smtClean="0"/>
              <a:t>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4236670970"/>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2AD94C-FB0F-4548-ACAD-97D031957C9E}" type="datetimeFigureOut">
              <a:rPr lang="en-US" smtClean="0"/>
              <a:t>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424380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2AD94C-FB0F-4548-ACAD-97D031957C9E}" type="datetimeFigureOut">
              <a:rPr lang="en-US" smtClean="0"/>
              <a:t>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69184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B22AD94C-FB0F-4548-ACAD-97D031957C9E}" type="datetimeFigureOut">
              <a:rPr lang="en-US" smtClean="0"/>
              <a:t>1/17/2020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85407D3F-54D7-4FE3-9F2D-480085BF05B8}"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6654546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B22AD94C-FB0F-4548-ACAD-97D031957C9E}" type="datetimeFigureOut">
              <a:rPr lang="en-US" smtClean="0"/>
              <a:t>1/17/2020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4175551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22AD94C-FB0F-4548-ACAD-97D031957C9E}" type="datetimeFigureOut">
              <a:rPr lang="en-US" smtClean="0"/>
              <a:t>1/17/2020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5407D3F-54D7-4FE3-9F2D-480085BF05B8}"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44160363"/>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6" y="1268627"/>
            <a:ext cx="11829535" cy="4366053"/>
          </a:xfrm>
        </p:spPr>
        <p:txBody>
          <a:bodyPr>
            <a:noAutofit/>
          </a:bodyPr>
          <a:lstStyle/>
          <a:p>
            <a:r>
              <a:rPr lang="en-US" sz="4400" b="1" dirty="0">
                <a:solidFill>
                  <a:schemeClr val="tx1"/>
                </a:solidFill>
                <a:latin typeface="Arial Narrow" panose="020B0606020202030204" pitchFamily="34" charset="0"/>
              </a:rPr>
              <a:t/>
            </a:r>
            <a:br>
              <a:rPr lang="en-US" sz="4400" b="1" dirty="0">
                <a:solidFill>
                  <a:schemeClr val="tx1"/>
                </a:solidFill>
                <a:latin typeface="Arial Narrow" panose="020B0606020202030204" pitchFamily="34" charset="0"/>
              </a:rPr>
            </a:br>
            <a:r>
              <a:rPr lang="en-US" sz="4400" b="1" dirty="0" smtClean="0">
                <a:solidFill>
                  <a:schemeClr val="tx1"/>
                </a:solidFill>
                <a:latin typeface="Arial Narrow" panose="020B0606020202030204" pitchFamily="34" charset="0"/>
              </a:rPr>
              <a:t>Positive </a:t>
            </a:r>
            <a:r>
              <a:rPr lang="en-US" sz="4400" b="1" dirty="0">
                <a:solidFill>
                  <a:schemeClr val="tx1"/>
                </a:solidFill>
                <a:latin typeface="Arial Narrow" panose="020B0606020202030204" pitchFamily="34" charset="0"/>
              </a:rPr>
              <a:t>Parenting Prevents Drug Abuse</a:t>
            </a:r>
            <a:br>
              <a:rPr lang="en-US" sz="4400" b="1" dirty="0">
                <a:solidFill>
                  <a:schemeClr val="tx1"/>
                </a:solidFill>
                <a:latin typeface="Arial Narrow" panose="020B0606020202030204" pitchFamily="34" charset="0"/>
              </a:rPr>
            </a:br>
            <a:r>
              <a:rPr lang="en-US" sz="4400" dirty="0">
                <a:solidFill>
                  <a:schemeClr val="tx1"/>
                </a:solidFill>
                <a:latin typeface="Arial Narrow" panose="020B0606020202030204" pitchFamily="34" charset="0"/>
              </a:rPr>
              <a:t>Learn the five parenting skills important in preventing the </a:t>
            </a:r>
            <a:r>
              <a:rPr lang="en-US" sz="3600" dirty="0">
                <a:solidFill>
                  <a:schemeClr val="tx1"/>
                </a:solidFill>
                <a:latin typeface="Arial Narrow" panose="020B0606020202030204" pitchFamily="34" charset="0"/>
              </a:rPr>
              <a:t>start</a:t>
            </a:r>
            <a:r>
              <a:rPr lang="en-US" sz="4400" dirty="0">
                <a:solidFill>
                  <a:schemeClr val="tx1"/>
                </a:solidFill>
                <a:latin typeface="Arial Narrow" panose="020B0606020202030204" pitchFamily="34" charset="0"/>
              </a:rPr>
              <a:t> and progression of drug use.</a:t>
            </a:r>
            <a:br>
              <a:rPr lang="en-US" sz="4400" dirty="0">
                <a:solidFill>
                  <a:schemeClr val="tx1"/>
                </a:solidFill>
                <a:latin typeface="Arial Narrow" panose="020B0606020202030204" pitchFamily="34" charset="0"/>
              </a:rPr>
            </a:br>
            <a:r>
              <a:rPr lang="en-US" sz="3600" dirty="0">
                <a:solidFill>
                  <a:schemeClr val="tx1"/>
                </a:solidFill>
                <a:latin typeface="Arial Narrow" panose="020B0606020202030204" pitchFamily="34" charset="0"/>
              </a:rPr>
              <a:t/>
            </a:r>
            <a:br>
              <a:rPr lang="en-US" sz="3600" dirty="0">
                <a:solidFill>
                  <a:schemeClr val="tx1"/>
                </a:solidFill>
                <a:latin typeface="Arial Narrow" panose="020B0606020202030204" pitchFamily="34" charset="0"/>
              </a:rPr>
            </a:br>
            <a:endParaRPr lang="en-US" sz="3600" dirty="0">
              <a:solidFill>
                <a:schemeClr val="tx1"/>
              </a:solidFill>
              <a:latin typeface="Arial Narrow" panose="020B0606020202030204" pitchFamily="34" charset="0"/>
            </a:endParaRPr>
          </a:p>
        </p:txBody>
      </p:sp>
      <p:sp>
        <p:nvSpPr>
          <p:cNvPr id="3" name="Subtitle 2"/>
          <p:cNvSpPr>
            <a:spLocks noGrp="1"/>
          </p:cNvSpPr>
          <p:nvPr>
            <p:ph type="subTitle" idx="1"/>
          </p:nvPr>
        </p:nvSpPr>
        <p:spPr>
          <a:xfrm>
            <a:off x="304796" y="5816121"/>
            <a:ext cx="12093149" cy="3414377"/>
          </a:xfrm>
        </p:spPr>
        <p:txBody>
          <a:bodyPr>
            <a:normAutofit/>
          </a:bodyPr>
          <a:lstStyle/>
          <a:p>
            <a:r>
              <a:rPr lang="en-US" sz="2800" dirty="0">
                <a:solidFill>
                  <a:schemeClr val="tx1"/>
                </a:solidFill>
              </a:rPr>
              <a:t>https://</a:t>
            </a:r>
            <a:r>
              <a:rPr lang="en-US" sz="2800" dirty="0" smtClean="0">
                <a:solidFill>
                  <a:schemeClr val="tx1"/>
                </a:solidFill>
              </a:rPr>
              <a:t>www.drugabuse.gov/family-checkup</a:t>
            </a:r>
          </a:p>
        </p:txBody>
      </p:sp>
    </p:spTree>
    <p:extLst>
      <p:ext uri="{BB962C8B-B14F-4D97-AF65-F5344CB8AC3E}">
        <p14:creationId xmlns:p14="http://schemas.microsoft.com/office/powerpoint/2010/main" val="3356890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6205" y="94062"/>
            <a:ext cx="10375557" cy="1586458"/>
          </a:xfrm>
        </p:spPr>
        <p:txBody>
          <a:bodyPr>
            <a:noAutofit/>
          </a:bodyPr>
          <a:lstStyle/>
          <a:p>
            <a:pPr algn="ctr" fontAlgn="base"/>
            <a:r>
              <a:rPr lang="en-US" sz="6000" b="1" dirty="0">
                <a:latin typeface="Arial Narrow" panose="020B0606020202030204" pitchFamily="34" charset="0"/>
              </a:rPr>
              <a:t>Knowing Your Child's Friends</a:t>
            </a:r>
            <a:br>
              <a:rPr lang="en-US" sz="6000" b="1" dirty="0">
                <a:latin typeface="Arial Narrow" panose="020B0606020202030204" pitchFamily="34" charset="0"/>
              </a:rPr>
            </a:br>
            <a:r>
              <a:rPr lang="en-US" sz="6000" dirty="0">
                <a:latin typeface="Arial Narrow" panose="020B0606020202030204" pitchFamily="34" charset="0"/>
              </a:rPr>
              <a:t/>
            </a:r>
            <a:br>
              <a:rPr lang="en-US" sz="6000" dirty="0">
                <a:latin typeface="Arial Narrow" panose="020B0606020202030204" pitchFamily="34" charset="0"/>
              </a:rPr>
            </a:br>
            <a:endParaRPr lang="en-US" sz="6000" dirty="0">
              <a:latin typeface="Arial Narrow" panose="020B0606020202030204" pitchFamily="34" charset="0"/>
            </a:endParaRPr>
          </a:p>
        </p:txBody>
      </p:sp>
      <p:sp>
        <p:nvSpPr>
          <p:cNvPr id="3" name="Content Placeholder 2"/>
          <p:cNvSpPr>
            <a:spLocks noGrp="1"/>
          </p:cNvSpPr>
          <p:nvPr>
            <p:ph idx="1"/>
          </p:nvPr>
        </p:nvSpPr>
        <p:spPr>
          <a:xfrm>
            <a:off x="897924" y="1598141"/>
            <a:ext cx="11013989" cy="5177480"/>
          </a:xfrm>
        </p:spPr>
        <p:txBody>
          <a:bodyPr>
            <a:noAutofit/>
          </a:bodyPr>
          <a:lstStyle/>
          <a:p>
            <a:pPr marL="0" indent="0">
              <a:buNone/>
            </a:pPr>
            <a:r>
              <a:rPr lang="en-US" sz="2400" dirty="0" smtClean="0">
                <a:solidFill>
                  <a:schemeClr val="tx1"/>
                </a:solidFill>
              </a:rPr>
              <a:t>Youth </a:t>
            </a:r>
            <a:r>
              <a:rPr lang="en-US" sz="2400" dirty="0">
                <a:solidFill>
                  <a:schemeClr val="tx1"/>
                </a:solidFill>
              </a:rPr>
              <a:t>tend to be uncertain about themselves and how they “fit in,” and at times they can feel overwhelmed by a need to please and impress their friends. These feelings can leave children open to peer pressure. Knowing your child’s friends and peers helps parents improve communication, reduce conflict, and teach responsibility</a:t>
            </a:r>
            <a:r>
              <a:rPr lang="en-US" sz="2400" dirty="0" smtClean="0">
                <a:solidFill>
                  <a:schemeClr val="tx1"/>
                </a:solidFill>
              </a:rPr>
              <a:t>.</a:t>
            </a:r>
          </a:p>
          <a:p>
            <a:r>
              <a:rPr lang="en-US" sz="2400" dirty="0" smtClean="0">
                <a:solidFill>
                  <a:schemeClr val="tx1"/>
                </a:solidFill>
              </a:rPr>
              <a:t>Knowing your child’s friends in the neighborhood and at school</a:t>
            </a:r>
          </a:p>
          <a:p>
            <a:r>
              <a:rPr lang="en-US" sz="2400" dirty="0" smtClean="0">
                <a:solidFill>
                  <a:schemeClr val="tx1"/>
                </a:solidFill>
              </a:rPr>
              <a:t>Staying involved in your child’s activities</a:t>
            </a:r>
          </a:p>
          <a:p>
            <a:r>
              <a:rPr lang="en-US" sz="2400" dirty="0" smtClean="0">
                <a:solidFill>
                  <a:schemeClr val="tx1"/>
                </a:solidFill>
              </a:rPr>
              <a:t>Talking </a:t>
            </a:r>
            <a:r>
              <a:rPr lang="en-US" sz="2400" dirty="0">
                <a:solidFill>
                  <a:schemeClr val="tx1"/>
                </a:solidFill>
              </a:rPr>
              <a:t>to your child when a concern comes </a:t>
            </a:r>
            <a:r>
              <a:rPr lang="en-US" sz="2400" dirty="0" smtClean="0">
                <a:solidFill>
                  <a:schemeClr val="tx1"/>
                </a:solidFill>
              </a:rPr>
              <a:t>up</a:t>
            </a:r>
          </a:p>
          <a:p>
            <a:pPr marL="0" indent="0">
              <a:lnSpc>
                <a:spcPct val="100000"/>
              </a:lnSpc>
              <a:buNone/>
            </a:pPr>
            <a:r>
              <a:rPr lang="en-US" sz="2400" dirty="0" smtClean="0">
                <a:solidFill>
                  <a:schemeClr val="tx1"/>
                </a:solidFill>
              </a:rPr>
              <a:t>Youth </a:t>
            </a:r>
            <a:r>
              <a:rPr lang="en-US" sz="2400" dirty="0">
                <a:solidFill>
                  <a:schemeClr val="tx1"/>
                </a:solidFill>
              </a:rPr>
              <a:t>do not always make wise choices in picking friends. Help them see what qualities they </a:t>
            </a:r>
            <a:r>
              <a:rPr lang="en-US" sz="2400" dirty="0" smtClean="0">
                <a:solidFill>
                  <a:schemeClr val="tx1"/>
                </a:solidFill>
              </a:rPr>
              <a:t>should </a:t>
            </a:r>
            <a:r>
              <a:rPr lang="en-US" sz="2400" dirty="0">
                <a:solidFill>
                  <a:schemeClr val="tx1"/>
                </a:solidFill>
              </a:rPr>
              <a:t>value in friends—such as honesty, school involvement, and </a:t>
            </a:r>
            <a:r>
              <a:rPr lang="en-US" sz="2400" dirty="0" smtClean="0">
                <a:solidFill>
                  <a:schemeClr val="tx1"/>
                </a:solidFill>
              </a:rPr>
              <a:t>respect.</a:t>
            </a:r>
          </a:p>
          <a:p>
            <a:pPr marL="0" indent="0">
              <a:lnSpc>
                <a:spcPct val="100000"/>
              </a:lnSpc>
              <a:buNone/>
            </a:pPr>
            <a:endParaRPr lang="en-US" sz="2400" dirty="0" smtClean="0">
              <a:solidFill>
                <a:schemeClr val="tx1"/>
              </a:solidFill>
            </a:endParaRPr>
          </a:p>
          <a:p>
            <a:pPr marL="0" indent="0">
              <a:lnSpc>
                <a:spcPct val="100000"/>
              </a:lnSpc>
              <a:buNone/>
            </a:pPr>
            <a:r>
              <a:rPr lang="en-US" sz="2300" b="1" dirty="0" smtClean="0">
                <a:solidFill>
                  <a:schemeClr val="tx1"/>
                </a:solidFill>
              </a:rPr>
              <a:t>For more information please visit https</a:t>
            </a:r>
            <a:r>
              <a:rPr lang="en-US" sz="2300" b="1" dirty="0">
                <a:solidFill>
                  <a:schemeClr val="tx1"/>
                </a:solidFill>
              </a:rPr>
              <a:t>://www.drugabuse.gov/family-checkup</a:t>
            </a:r>
          </a:p>
          <a:p>
            <a:pPr marL="0" indent="0">
              <a:buNone/>
            </a:pPr>
            <a:endParaRPr lang="en-US" sz="2400" dirty="0">
              <a:solidFill>
                <a:schemeClr val="tx1"/>
              </a:solidFill>
            </a:endParaRPr>
          </a:p>
        </p:txBody>
      </p:sp>
    </p:spTree>
    <p:extLst>
      <p:ext uri="{BB962C8B-B14F-4D97-AF65-F5344CB8AC3E}">
        <p14:creationId xmlns:p14="http://schemas.microsoft.com/office/powerpoint/2010/main" val="1937248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386" y="209390"/>
            <a:ext cx="10178322" cy="1492132"/>
          </a:xfrm>
        </p:spPr>
        <p:txBody>
          <a:bodyPr>
            <a:normAutofit fontScale="90000"/>
          </a:bodyPr>
          <a:lstStyle/>
          <a:p>
            <a:pPr algn="ctr"/>
            <a:r>
              <a:rPr lang="en-US" sz="7300" b="1" dirty="0">
                <a:latin typeface="Arial Narrow" panose="020B0606020202030204" pitchFamily="34" charset="0"/>
              </a:rPr>
              <a:t>Communication</a:t>
            </a:r>
            <a:r>
              <a:rPr lang="en-US" b="1" dirty="0">
                <a:latin typeface="Arial Narrow" panose="020B0606020202030204" pitchFamily="34" charset="0"/>
              </a:rPr>
              <a:t/>
            </a:r>
            <a:br>
              <a:rPr lang="en-US" b="1" dirty="0">
                <a:latin typeface="Arial Narrow" panose="020B0606020202030204" pitchFamily="34" charset="0"/>
              </a:rPr>
            </a:br>
            <a:endParaRPr lang="en-US" dirty="0">
              <a:latin typeface="Arial Narrow" panose="020B0606020202030204" pitchFamily="34" charset="0"/>
            </a:endParaRPr>
          </a:p>
        </p:txBody>
      </p:sp>
      <p:sp>
        <p:nvSpPr>
          <p:cNvPr id="3" name="Content Placeholder 2"/>
          <p:cNvSpPr>
            <a:spLocks noGrp="1"/>
          </p:cNvSpPr>
          <p:nvPr>
            <p:ph idx="1"/>
          </p:nvPr>
        </p:nvSpPr>
        <p:spPr>
          <a:xfrm>
            <a:off x="827902" y="1367481"/>
            <a:ext cx="11257006" cy="5490519"/>
          </a:xfrm>
        </p:spPr>
        <p:txBody>
          <a:bodyPr>
            <a:normAutofit fontScale="92500" lnSpcReduction="20000"/>
          </a:bodyPr>
          <a:lstStyle/>
          <a:p>
            <a:pPr marL="0" indent="0">
              <a:buNone/>
            </a:pPr>
            <a:r>
              <a:rPr lang="en-US" sz="3500" b="1" dirty="0">
                <a:solidFill>
                  <a:schemeClr val="tx1"/>
                </a:solidFill>
              </a:rPr>
              <a:t>Good Communication </a:t>
            </a:r>
            <a:r>
              <a:rPr lang="en-US" sz="3500" dirty="0">
                <a:solidFill>
                  <a:schemeClr val="tx1"/>
                </a:solidFill>
              </a:rPr>
              <a:t>between parents and children is the foundation of strong family relationships. Developing good communication skills helps parents catch problems early, support positive behavior, and stay aware of what is happening in their children’s lives</a:t>
            </a:r>
            <a:r>
              <a:rPr lang="en-US" sz="3500" dirty="0" smtClean="0">
                <a:solidFill>
                  <a:schemeClr val="tx1"/>
                </a:solidFill>
              </a:rPr>
              <a:t>.</a:t>
            </a:r>
          </a:p>
          <a:p>
            <a:pPr lvl="1" fontAlgn="base"/>
            <a:r>
              <a:rPr lang="en-US" sz="3500" b="1" dirty="0">
                <a:solidFill>
                  <a:schemeClr val="tx1"/>
                </a:solidFill>
              </a:rPr>
              <a:t>Before You </a:t>
            </a:r>
            <a:r>
              <a:rPr lang="en-US" sz="3500" b="1" dirty="0" smtClean="0">
                <a:solidFill>
                  <a:schemeClr val="tx1"/>
                </a:solidFill>
              </a:rPr>
              <a:t>Begin: </a:t>
            </a:r>
            <a:r>
              <a:rPr lang="en-US" sz="3500" dirty="0" smtClean="0">
                <a:solidFill>
                  <a:schemeClr val="tx1"/>
                </a:solidFill>
              </a:rPr>
              <a:t>Be </a:t>
            </a:r>
            <a:r>
              <a:rPr lang="en-US" sz="3500" dirty="0">
                <a:solidFill>
                  <a:schemeClr val="tx1"/>
                </a:solidFill>
              </a:rPr>
              <a:t>sure it’s a good time to talk and you can focus one hundred percent on communicating with your </a:t>
            </a:r>
            <a:r>
              <a:rPr lang="en-US" sz="3500" dirty="0" smtClean="0">
                <a:solidFill>
                  <a:schemeClr val="tx1"/>
                </a:solidFill>
              </a:rPr>
              <a:t>child. Have </a:t>
            </a:r>
            <a:r>
              <a:rPr lang="en-US" sz="3500" dirty="0">
                <a:solidFill>
                  <a:schemeClr val="tx1"/>
                </a:solidFill>
              </a:rPr>
              <a:t>a </a:t>
            </a:r>
            <a:r>
              <a:rPr lang="en-US" sz="3500" dirty="0" smtClean="0">
                <a:solidFill>
                  <a:schemeClr val="tx1"/>
                </a:solidFill>
              </a:rPr>
              <a:t>plan. Gather </a:t>
            </a:r>
            <a:r>
              <a:rPr lang="en-US" sz="3500" dirty="0">
                <a:solidFill>
                  <a:schemeClr val="tx1"/>
                </a:solidFill>
              </a:rPr>
              <a:t>your thoughts before you approach your </a:t>
            </a:r>
            <a:r>
              <a:rPr lang="en-US" sz="3500" dirty="0" smtClean="0">
                <a:solidFill>
                  <a:schemeClr val="tx1"/>
                </a:solidFill>
              </a:rPr>
              <a:t>child. Be </a:t>
            </a:r>
            <a:r>
              <a:rPr lang="en-US" sz="3500" dirty="0">
                <a:solidFill>
                  <a:schemeClr val="tx1"/>
                </a:solidFill>
              </a:rPr>
              <a:t>calm and </a:t>
            </a:r>
            <a:r>
              <a:rPr lang="en-US" sz="3500" dirty="0" smtClean="0">
                <a:solidFill>
                  <a:schemeClr val="tx1"/>
                </a:solidFill>
              </a:rPr>
              <a:t>patient. Limit </a:t>
            </a:r>
            <a:r>
              <a:rPr lang="en-US" sz="3500" dirty="0">
                <a:solidFill>
                  <a:schemeClr val="tx1"/>
                </a:solidFill>
              </a:rPr>
              <a:t>distractions. Turn phones and devices off and put them away.</a:t>
            </a:r>
          </a:p>
          <a:p>
            <a:pPr marL="0" indent="0" fontAlgn="base">
              <a:buNone/>
            </a:pPr>
            <a:r>
              <a:rPr lang="en-US" sz="3200" dirty="0" smtClean="0"/>
              <a:t>.</a:t>
            </a:r>
            <a:endParaRPr lang="en-US" sz="3200" dirty="0"/>
          </a:p>
          <a:p>
            <a:endParaRPr lang="en-US" sz="3200" dirty="0">
              <a:solidFill>
                <a:schemeClr val="tx1"/>
              </a:solidFill>
            </a:endParaRPr>
          </a:p>
        </p:txBody>
      </p:sp>
    </p:spTree>
    <p:extLst>
      <p:ext uri="{BB962C8B-B14F-4D97-AF65-F5344CB8AC3E}">
        <p14:creationId xmlns:p14="http://schemas.microsoft.com/office/powerpoint/2010/main" val="322736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55677" y="134224"/>
            <a:ext cx="11031523" cy="1505027"/>
          </a:xfrm>
          <a:prstGeom prst="rect">
            <a:avLst/>
          </a:prstGeom>
        </p:spPr>
        <p:txBody>
          <a:bodyPr wrap="square">
            <a:spAutoFit/>
          </a:bodyPr>
          <a:lstStyle/>
          <a:p>
            <a:pPr algn="ctr" fontAlgn="base"/>
            <a:r>
              <a:rPr lang="en-US" b="1" i="0" dirty="0" smtClean="0">
                <a:solidFill>
                  <a:schemeClr val="tx1"/>
                </a:solidFill>
                <a:effectLst/>
                <a:latin typeface="Arial Narrow" panose="020B0606020202030204" pitchFamily="34" charset="0"/>
              </a:rPr>
              <a:t>Key Communication Skills Include:</a:t>
            </a:r>
            <a:endParaRPr lang="en-US" b="1" i="0" dirty="0">
              <a:solidFill>
                <a:schemeClr val="tx1"/>
              </a:solidFill>
              <a:effectLst/>
              <a:latin typeface="Arial Narrow" panose="020B0606020202030204" pitchFamily="34" charset="0"/>
            </a:endParaRPr>
          </a:p>
        </p:txBody>
      </p:sp>
      <p:sp>
        <p:nvSpPr>
          <p:cNvPr id="3" name="Content Placeholder 2"/>
          <p:cNvSpPr>
            <a:spLocks noGrp="1"/>
          </p:cNvSpPr>
          <p:nvPr>
            <p:ph idx="1"/>
          </p:nvPr>
        </p:nvSpPr>
        <p:spPr>
          <a:xfrm>
            <a:off x="683740" y="1383957"/>
            <a:ext cx="11508259" cy="5474043"/>
          </a:xfrm>
        </p:spPr>
        <p:txBody>
          <a:bodyPr>
            <a:normAutofit/>
          </a:bodyPr>
          <a:lstStyle/>
          <a:p>
            <a:pPr fontAlgn="base"/>
            <a:r>
              <a:rPr lang="en-US" sz="2400" b="1" dirty="0">
                <a:solidFill>
                  <a:schemeClr val="tx1"/>
                </a:solidFill>
              </a:rPr>
              <a:t>Questioning – </a:t>
            </a:r>
            <a:r>
              <a:rPr lang="en-US" sz="2400" dirty="0">
                <a:solidFill>
                  <a:schemeClr val="tx1"/>
                </a:solidFill>
              </a:rPr>
              <a:t>The kind of information you receive depends a lot on how you ask the question.</a:t>
            </a:r>
          </a:p>
          <a:p>
            <a:pPr fontAlgn="base"/>
            <a:r>
              <a:rPr lang="en-US" sz="2400" b="1" dirty="0">
                <a:solidFill>
                  <a:schemeClr val="tx1"/>
                </a:solidFill>
              </a:rPr>
              <a:t>Show interest/concern. Don't blame/accuse.</a:t>
            </a:r>
            <a:r>
              <a:rPr lang="en-US" sz="2400" dirty="0">
                <a:solidFill>
                  <a:schemeClr val="tx1"/>
                </a:solidFill>
              </a:rPr>
              <a:t> </a:t>
            </a:r>
            <a:r>
              <a:rPr lang="en-US" sz="2400" i="1" dirty="0">
                <a:solidFill>
                  <a:schemeClr val="tx1"/>
                </a:solidFill>
              </a:rPr>
              <a:t>For example:</a:t>
            </a:r>
            <a:r>
              <a:rPr lang="en-US" sz="2400" dirty="0">
                <a:solidFill>
                  <a:schemeClr val="tx1"/>
                </a:solidFill>
              </a:rPr>
              <a:t> Instead of "How do you get yourself into these situations?" say, "That sounds like a difficult situation. Were you confused?"</a:t>
            </a:r>
          </a:p>
          <a:p>
            <a:pPr fontAlgn="base"/>
            <a:r>
              <a:rPr lang="en-US" sz="2400" b="1" dirty="0">
                <a:solidFill>
                  <a:schemeClr val="tx1"/>
                </a:solidFill>
              </a:rPr>
              <a:t>Encourage problem-solving/thinking.</a:t>
            </a:r>
            <a:r>
              <a:rPr lang="en-US" sz="2400" dirty="0">
                <a:solidFill>
                  <a:schemeClr val="tx1"/>
                </a:solidFill>
              </a:rPr>
              <a:t> </a:t>
            </a:r>
            <a:r>
              <a:rPr lang="en-US" sz="2400" i="1" dirty="0">
                <a:solidFill>
                  <a:schemeClr val="tx1"/>
                </a:solidFill>
              </a:rPr>
              <a:t>For example:</a:t>
            </a:r>
            <a:r>
              <a:rPr lang="en-US" sz="2400" dirty="0">
                <a:solidFill>
                  <a:schemeClr val="tx1"/>
                </a:solidFill>
              </a:rPr>
              <a:t> Instead of, "What did you think was going to happen when you don't think?" say, "So, what do you think would have been a better way to handle that?"</a:t>
            </a:r>
          </a:p>
          <a:p>
            <a:pPr lvl="1" fontAlgn="base"/>
            <a:r>
              <a:rPr lang="en-US" sz="2200" b="1" dirty="0">
                <a:solidFill>
                  <a:schemeClr val="tx1"/>
                </a:solidFill>
              </a:rPr>
              <a:t>C</a:t>
            </a:r>
            <a:r>
              <a:rPr lang="en-US" sz="2200" dirty="0">
                <a:solidFill>
                  <a:schemeClr val="tx1"/>
                </a:solidFill>
              </a:rPr>
              <a:t> </a:t>
            </a:r>
            <a:r>
              <a:rPr lang="en-US" sz="2200" dirty="0" smtClean="0">
                <a:solidFill>
                  <a:schemeClr val="tx1"/>
                </a:solidFill>
              </a:rPr>
              <a:t>: </a:t>
            </a:r>
            <a:r>
              <a:rPr lang="en-US" sz="2200" dirty="0">
                <a:solidFill>
                  <a:schemeClr val="tx1"/>
                </a:solidFill>
              </a:rPr>
              <a:t>Control your thoughts &amp; actions. </a:t>
            </a:r>
          </a:p>
          <a:p>
            <a:pPr lvl="1" fontAlgn="base"/>
            <a:r>
              <a:rPr lang="en-US" sz="2200" b="1" dirty="0">
                <a:solidFill>
                  <a:schemeClr val="tx1"/>
                </a:solidFill>
              </a:rPr>
              <a:t>A</a:t>
            </a:r>
            <a:r>
              <a:rPr lang="en-US" sz="2200" dirty="0">
                <a:solidFill>
                  <a:schemeClr val="tx1"/>
                </a:solidFill>
              </a:rPr>
              <a:t> :</a:t>
            </a:r>
            <a:r>
              <a:rPr lang="en-US" sz="2200" dirty="0" smtClean="0">
                <a:solidFill>
                  <a:schemeClr val="tx1"/>
                </a:solidFill>
              </a:rPr>
              <a:t> </a:t>
            </a:r>
            <a:r>
              <a:rPr lang="en-US" sz="2200" dirty="0">
                <a:solidFill>
                  <a:schemeClr val="tx1"/>
                </a:solidFill>
              </a:rPr>
              <a:t>Assess &amp; decide if you are too upset to continue </a:t>
            </a:r>
          </a:p>
          <a:p>
            <a:pPr lvl="1" fontAlgn="base"/>
            <a:r>
              <a:rPr lang="en-US" sz="2200" b="1" dirty="0">
                <a:solidFill>
                  <a:schemeClr val="tx1"/>
                </a:solidFill>
              </a:rPr>
              <a:t>L</a:t>
            </a:r>
            <a:r>
              <a:rPr lang="en-US" sz="2200" dirty="0">
                <a:solidFill>
                  <a:schemeClr val="tx1"/>
                </a:solidFill>
              </a:rPr>
              <a:t> </a:t>
            </a:r>
            <a:r>
              <a:rPr lang="en-US" sz="2200" dirty="0" smtClean="0">
                <a:solidFill>
                  <a:schemeClr val="tx1"/>
                </a:solidFill>
              </a:rPr>
              <a:t>: </a:t>
            </a:r>
            <a:r>
              <a:rPr lang="en-US" sz="2200" dirty="0">
                <a:solidFill>
                  <a:schemeClr val="tx1"/>
                </a:solidFill>
              </a:rPr>
              <a:t>Leave the situation if you are feeling too angry/upset </a:t>
            </a:r>
          </a:p>
          <a:p>
            <a:pPr lvl="1" fontAlgn="base"/>
            <a:r>
              <a:rPr lang="en-US" sz="2200" b="1" dirty="0">
                <a:solidFill>
                  <a:schemeClr val="tx1"/>
                </a:solidFill>
              </a:rPr>
              <a:t>M</a:t>
            </a:r>
            <a:r>
              <a:rPr lang="en-US" sz="2200" dirty="0">
                <a:solidFill>
                  <a:schemeClr val="tx1"/>
                </a:solidFill>
              </a:rPr>
              <a:t> </a:t>
            </a:r>
            <a:r>
              <a:rPr lang="en-US" sz="2200" dirty="0" smtClean="0">
                <a:solidFill>
                  <a:schemeClr val="tx1"/>
                </a:solidFill>
              </a:rPr>
              <a:t>: </a:t>
            </a:r>
            <a:r>
              <a:rPr lang="en-US" sz="2200" dirty="0">
                <a:solidFill>
                  <a:schemeClr val="tx1"/>
                </a:solidFill>
              </a:rPr>
              <a:t>Make a plan to deal with the situation </a:t>
            </a:r>
          </a:p>
          <a:p>
            <a:endParaRPr lang="en-US" dirty="0">
              <a:solidFill>
                <a:schemeClr val="tx1"/>
              </a:solidFill>
            </a:endParaRPr>
          </a:p>
        </p:txBody>
      </p:sp>
    </p:spTree>
    <p:extLst>
      <p:ext uri="{BB962C8B-B14F-4D97-AF65-F5344CB8AC3E}">
        <p14:creationId xmlns:p14="http://schemas.microsoft.com/office/powerpoint/2010/main" val="2901146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6304" y="0"/>
            <a:ext cx="10178322" cy="1492132"/>
          </a:xfrm>
        </p:spPr>
        <p:txBody>
          <a:bodyPr>
            <a:normAutofit fontScale="90000"/>
          </a:bodyPr>
          <a:lstStyle/>
          <a:p>
            <a:pPr algn="ctr" fontAlgn="base"/>
            <a:r>
              <a:rPr lang="en-US" sz="7300" b="1" dirty="0" smtClean="0">
                <a:latin typeface="Arial Narrow" panose="020B0606020202030204" pitchFamily="34" charset="0"/>
              </a:rPr>
              <a:t>Encouragement</a:t>
            </a:r>
            <a:r>
              <a:rPr lang="en-US" b="1" dirty="0" smtClean="0"/>
              <a:t/>
            </a:r>
            <a:br>
              <a:rPr lang="en-US" b="1" dirty="0" smtClean="0"/>
            </a:br>
            <a:endParaRPr lang="en-US" dirty="0"/>
          </a:p>
        </p:txBody>
      </p:sp>
      <p:sp>
        <p:nvSpPr>
          <p:cNvPr id="3" name="Content Placeholder 2"/>
          <p:cNvSpPr>
            <a:spLocks noGrp="1"/>
          </p:cNvSpPr>
          <p:nvPr>
            <p:ph idx="1"/>
          </p:nvPr>
        </p:nvSpPr>
        <p:spPr>
          <a:xfrm>
            <a:off x="873211" y="1273287"/>
            <a:ext cx="10997513" cy="6100118"/>
          </a:xfrm>
        </p:spPr>
        <p:txBody>
          <a:bodyPr>
            <a:noAutofit/>
          </a:bodyPr>
          <a:lstStyle/>
          <a:p>
            <a:pPr marL="0" indent="0">
              <a:buNone/>
            </a:pPr>
            <a:r>
              <a:rPr lang="en-US" sz="2400" b="1" dirty="0">
                <a:solidFill>
                  <a:schemeClr val="tx1"/>
                </a:solidFill>
              </a:rPr>
              <a:t>Encouragement is Key </a:t>
            </a:r>
            <a:r>
              <a:rPr lang="en-US" sz="2400" dirty="0">
                <a:solidFill>
                  <a:schemeClr val="tx1"/>
                </a:solidFill>
              </a:rPr>
              <a:t>to building confidence and a strong sense of self and helps parents promote cooperation and reduce conflict</a:t>
            </a:r>
            <a:r>
              <a:rPr lang="en-US" sz="2400" dirty="0" smtClean="0">
                <a:solidFill>
                  <a:schemeClr val="tx1"/>
                </a:solidFill>
              </a:rPr>
              <a:t>.</a:t>
            </a:r>
          </a:p>
          <a:p>
            <a:pPr fontAlgn="base"/>
            <a:r>
              <a:rPr lang="en-US" sz="2400" dirty="0">
                <a:solidFill>
                  <a:schemeClr val="tx1"/>
                </a:solidFill>
              </a:rPr>
              <a:t>Consistent encouragement helps youth feel good about themselves and gives confidence </a:t>
            </a:r>
            <a:r>
              <a:rPr lang="en-US" sz="2400" dirty="0" smtClean="0">
                <a:solidFill>
                  <a:schemeClr val="tx1"/>
                </a:solidFill>
              </a:rPr>
              <a:t>to:  Try </a:t>
            </a:r>
            <a:r>
              <a:rPr lang="en-US" sz="2400" dirty="0">
                <a:solidFill>
                  <a:schemeClr val="tx1"/>
                </a:solidFill>
              </a:rPr>
              <a:t>new </a:t>
            </a:r>
            <a:r>
              <a:rPr lang="en-US" sz="2400" dirty="0" smtClean="0">
                <a:solidFill>
                  <a:schemeClr val="tx1"/>
                </a:solidFill>
              </a:rPr>
              <a:t>activities. Tackle </a:t>
            </a:r>
            <a:r>
              <a:rPr lang="en-US" sz="2400" dirty="0">
                <a:solidFill>
                  <a:schemeClr val="tx1"/>
                </a:solidFill>
              </a:rPr>
              <a:t>different </a:t>
            </a:r>
            <a:r>
              <a:rPr lang="en-US" sz="2400" dirty="0" smtClean="0">
                <a:solidFill>
                  <a:schemeClr val="tx1"/>
                </a:solidFill>
              </a:rPr>
              <a:t>tasks. Develop </a:t>
            </a:r>
            <a:r>
              <a:rPr lang="en-US" sz="2400" dirty="0">
                <a:solidFill>
                  <a:schemeClr val="tx1"/>
                </a:solidFill>
              </a:rPr>
              <a:t>new </a:t>
            </a:r>
            <a:r>
              <a:rPr lang="en-US" sz="2400" dirty="0" smtClean="0">
                <a:solidFill>
                  <a:schemeClr val="tx1"/>
                </a:solidFill>
              </a:rPr>
              <a:t>friendships. Explore </a:t>
            </a:r>
            <a:r>
              <a:rPr lang="en-US" sz="2400" dirty="0">
                <a:solidFill>
                  <a:schemeClr val="tx1"/>
                </a:solidFill>
              </a:rPr>
              <a:t>their creativity.</a:t>
            </a:r>
          </a:p>
          <a:p>
            <a:pPr marL="0" indent="0" fontAlgn="base">
              <a:buNone/>
            </a:pPr>
            <a:endParaRPr lang="en-US" sz="2400" b="1" dirty="0" smtClean="0">
              <a:solidFill>
                <a:schemeClr val="tx1"/>
              </a:solidFill>
            </a:endParaRPr>
          </a:p>
          <a:p>
            <a:pPr marL="0" indent="0" fontAlgn="base">
              <a:buNone/>
            </a:pPr>
            <a:r>
              <a:rPr lang="en-US" sz="2400" b="1" dirty="0" smtClean="0">
                <a:solidFill>
                  <a:schemeClr val="tx1"/>
                </a:solidFill>
              </a:rPr>
              <a:t>Encouragement </a:t>
            </a:r>
            <a:r>
              <a:rPr lang="en-US" sz="2400" b="1" dirty="0">
                <a:solidFill>
                  <a:schemeClr val="tx1"/>
                </a:solidFill>
              </a:rPr>
              <a:t>Promotes a Strong Sense of Self Because it Sends Three Main Messages to Your Child:</a:t>
            </a:r>
          </a:p>
          <a:p>
            <a:pPr fontAlgn="base"/>
            <a:r>
              <a:rPr lang="en-US" sz="2400" dirty="0">
                <a:solidFill>
                  <a:schemeClr val="tx1"/>
                </a:solidFill>
              </a:rPr>
              <a:t>Help them break a problem down into smaller parts.</a:t>
            </a:r>
          </a:p>
          <a:p>
            <a:pPr fontAlgn="base"/>
            <a:r>
              <a:rPr lang="en-US" sz="2400" dirty="0">
                <a:solidFill>
                  <a:schemeClr val="tx1"/>
                </a:solidFill>
              </a:rPr>
              <a:t>Remind them of their strengths and past successes.</a:t>
            </a:r>
          </a:p>
          <a:p>
            <a:pPr fontAlgn="base"/>
            <a:r>
              <a:rPr lang="en-US" sz="2400" dirty="0">
                <a:solidFill>
                  <a:schemeClr val="tx1"/>
                </a:solidFill>
              </a:rPr>
              <a:t>Encourage them by sharing how they have dealt with challenges.</a:t>
            </a:r>
          </a:p>
          <a:p>
            <a:pPr marL="0" indent="0">
              <a:buNone/>
            </a:pPr>
            <a:r>
              <a:rPr lang="en-US" sz="2400" dirty="0"/>
              <a:t/>
            </a:r>
            <a:br>
              <a:rPr lang="en-US" sz="2400" dirty="0"/>
            </a:br>
            <a:endParaRPr lang="en-US" sz="2400" dirty="0">
              <a:solidFill>
                <a:schemeClr val="tx1"/>
              </a:solidFill>
            </a:endParaRPr>
          </a:p>
        </p:txBody>
      </p:sp>
    </p:spTree>
    <p:extLst>
      <p:ext uri="{BB962C8B-B14F-4D97-AF65-F5344CB8AC3E}">
        <p14:creationId xmlns:p14="http://schemas.microsoft.com/office/powerpoint/2010/main" val="275658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111" y="0"/>
            <a:ext cx="10178322" cy="1492132"/>
          </a:xfrm>
        </p:spPr>
        <p:txBody>
          <a:bodyPr/>
          <a:lstStyle/>
          <a:p>
            <a:pPr algn="ctr"/>
            <a:r>
              <a:rPr lang="en-US" sz="6600" b="1" dirty="0">
                <a:latin typeface="Arial Narrow" panose="020B0606020202030204" pitchFamily="34" charset="0"/>
              </a:rPr>
              <a:t>Encouragement</a:t>
            </a:r>
            <a:endParaRPr lang="en-US" b="1" dirty="0">
              <a:latin typeface="Arial Narrow" panose="020B0606020202030204" pitchFamily="34" charset="0"/>
            </a:endParaRPr>
          </a:p>
        </p:txBody>
      </p:sp>
      <p:sp>
        <p:nvSpPr>
          <p:cNvPr id="3" name="Content Placeholder 2"/>
          <p:cNvSpPr>
            <a:spLocks noGrp="1"/>
          </p:cNvSpPr>
          <p:nvPr>
            <p:ph idx="1"/>
          </p:nvPr>
        </p:nvSpPr>
        <p:spPr>
          <a:xfrm>
            <a:off x="832023" y="873211"/>
            <a:ext cx="11079892" cy="6108356"/>
          </a:xfrm>
        </p:spPr>
        <p:txBody>
          <a:bodyPr>
            <a:normAutofit/>
          </a:bodyPr>
          <a:lstStyle/>
          <a:p>
            <a:pPr fontAlgn="base"/>
            <a:r>
              <a:rPr lang="en-US" sz="2400" b="1" dirty="0">
                <a:solidFill>
                  <a:schemeClr val="tx1"/>
                </a:solidFill>
              </a:rPr>
              <a:t>Practices That Are Discouraging</a:t>
            </a:r>
          </a:p>
          <a:p>
            <a:pPr lvl="1" fontAlgn="base"/>
            <a:r>
              <a:rPr lang="en-US" sz="2400" dirty="0">
                <a:solidFill>
                  <a:schemeClr val="tx1"/>
                </a:solidFill>
              </a:rPr>
              <a:t>Being sarcastic or negative about a child’s ability to be successful.</a:t>
            </a:r>
          </a:p>
          <a:p>
            <a:pPr lvl="1" fontAlgn="base"/>
            <a:r>
              <a:rPr lang="en-US" sz="2400" dirty="0">
                <a:solidFill>
                  <a:schemeClr val="tx1"/>
                </a:solidFill>
              </a:rPr>
              <a:t>Comparing a child to siblings and friends.</a:t>
            </a:r>
          </a:p>
          <a:p>
            <a:pPr lvl="1" fontAlgn="base"/>
            <a:r>
              <a:rPr lang="en-US" sz="2400" dirty="0">
                <a:solidFill>
                  <a:schemeClr val="tx1"/>
                </a:solidFill>
              </a:rPr>
              <a:t>Taking over when a child’s progress is slow.</a:t>
            </a:r>
          </a:p>
          <a:p>
            <a:pPr lvl="1" fontAlgn="base"/>
            <a:r>
              <a:rPr lang="en-US" sz="2400" dirty="0">
                <a:solidFill>
                  <a:schemeClr val="tx1"/>
                </a:solidFill>
              </a:rPr>
              <a:t>Reminding a child of past failures.</a:t>
            </a:r>
          </a:p>
          <a:p>
            <a:pPr fontAlgn="base"/>
            <a:r>
              <a:rPr lang="en-US" sz="2400" b="1" dirty="0">
                <a:solidFill>
                  <a:schemeClr val="tx1"/>
                </a:solidFill>
              </a:rPr>
              <a:t>Examples of Encouraging Phrases</a:t>
            </a:r>
            <a:endParaRPr lang="en-US" sz="2400" dirty="0">
              <a:solidFill>
                <a:schemeClr val="tx1"/>
              </a:solidFill>
            </a:endParaRPr>
          </a:p>
          <a:p>
            <a:pPr lvl="1" fontAlgn="base"/>
            <a:r>
              <a:rPr lang="en-US" sz="2400" dirty="0">
                <a:solidFill>
                  <a:schemeClr val="tx1"/>
                </a:solidFill>
              </a:rPr>
              <a:t>"I know that wasn’t easy."</a:t>
            </a:r>
          </a:p>
          <a:p>
            <a:pPr lvl="1" fontAlgn="base"/>
            <a:r>
              <a:rPr lang="en-US" sz="2400" dirty="0">
                <a:solidFill>
                  <a:schemeClr val="tx1"/>
                </a:solidFill>
              </a:rPr>
              <a:t>"You did such an awesome job!"</a:t>
            </a:r>
          </a:p>
          <a:p>
            <a:pPr lvl="1" fontAlgn="base"/>
            <a:r>
              <a:rPr lang="en-US" sz="2400" dirty="0">
                <a:solidFill>
                  <a:schemeClr val="tx1"/>
                </a:solidFill>
              </a:rPr>
              <a:t>"Keep on trying."</a:t>
            </a:r>
          </a:p>
          <a:p>
            <a:pPr lvl="1" fontAlgn="base"/>
            <a:r>
              <a:rPr lang="en-US" sz="2400" dirty="0">
                <a:solidFill>
                  <a:schemeClr val="tx1"/>
                </a:solidFill>
              </a:rPr>
              <a:t>"You are very good at that."</a:t>
            </a:r>
          </a:p>
          <a:p>
            <a:pPr lvl="1" fontAlgn="base"/>
            <a:r>
              <a:rPr lang="en-US" sz="2400" dirty="0">
                <a:solidFill>
                  <a:schemeClr val="tx1"/>
                </a:solidFill>
              </a:rPr>
              <a:t>"You are learning a lot."</a:t>
            </a:r>
          </a:p>
          <a:p>
            <a:pPr lvl="1" fontAlgn="base"/>
            <a:r>
              <a:rPr lang="en-US" sz="2400" dirty="0" smtClean="0">
                <a:solidFill>
                  <a:schemeClr val="tx1"/>
                </a:solidFill>
              </a:rPr>
              <a:t>""</a:t>
            </a:r>
            <a:r>
              <a:rPr lang="en-US" sz="2400" dirty="0">
                <a:solidFill>
                  <a:schemeClr val="tx1"/>
                </a:solidFill>
              </a:rPr>
              <a:t>I’m so proud of you."</a:t>
            </a:r>
          </a:p>
        </p:txBody>
      </p:sp>
    </p:spTree>
    <p:extLst>
      <p:ext uri="{BB962C8B-B14F-4D97-AF65-F5344CB8AC3E}">
        <p14:creationId xmlns:p14="http://schemas.microsoft.com/office/powerpoint/2010/main" val="254145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299" y="0"/>
            <a:ext cx="10178322" cy="1492132"/>
          </a:xfrm>
        </p:spPr>
        <p:txBody>
          <a:bodyPr/>
          <a:lstStyle/>
          <a:p>
            <a:r>
              <a:rPr lang="en-US" b="1" dirty="0" smtClean="0">
                <a:latin typeface="Arial Narrow" panose="020B0606020202030204" pitchFamily="34" charset="0"/>
              </a:rPr>
              <a:t>Negotiation/ PROBLEM SOLVING</a:t>
            </a:r>
            <a:r>
              <a:rPr lang="en-US" b="1" dirty="0">
                <a:latin typeface="Arial Narrow" panose="020B0606020202030204" pitchFamily="34" charset="0"/>
              </a:rPr>
              <a:t/>
            </a:r>
            <a:br>
              <a:rPr lang="en-US" b="1" dirty="0">
                <a:latin typeface="Arial Narrow" panose="020B0606020202030204" pitchFamily="34" charset="0"/>
              </a:rPr>
            </a:br>
            <a:endParaRPr lang="en-US" b="1" dirty="0">
              <a:latin typeface="Arial Narrow" panose="020B0606020202030204" pitchFamily="34" charset="0"/>
            </a:endParaRPr>
          </a:p>
        </p:txBody>
      </p:sp>
      <p:sp>
        <p:nvSpPr>
          <p:cNvPr id="3" name="Content Placeholder 2"/>
          <p:cNvSpPr>
            <a:spLocks noGrp="1"/>
          </p:cNvSpPr>
          <p:nvPr>
            <p:ph idx="1"/>
          </p:nvPr>
        </p:nvSpPr>
        <p:spPr>
          <a:xfrm>
            <a:off x="848497" y="1075580"/>
            <a:ext cx="11244649" cy="6392563"/>
          </a:xfrm>
        </p:spPr>
        <p:txBody>
          <a:bodyPr>
            <a:normAutofit/>
          </a:bodyPr>
          <a:lstStyle/>
          <a:p>
            <a:pPr marL="0" indent="0" fontAlgn="base">
              <a:buNone/>
            </a:pPr>
            <a:r>
              <a:rPr lang="en-US" sz="2400" b="1" dirty="0">
                <a:solidFill>
                  <a:schemeClr val="tx1"/>
                </a:solidFill>
              </a:rPr>
              <a:t>The Steps to Problem </a:t>
            </a:r>
            <a:r>
              <a:rPr lang="en-US" sz="2400" b="1" dirty="0" smtClean="0">
                <a:solidFill>
                  <a:schemeClr val="tx1"/>
                </a:solidFill>
              </a:rPr>
              <a:t>Solving:</a:t>
            </a:r>
            <a:r>
              <a:rPr lang="en-US" sz="2400" dirty="0">
                <a:solidFill>
                  <a:schemeClr val="tx1"/>
                </a:solidFill>
              </a:rPr>
              <a:t> </a:t>
            </a:r>
            <a:r>
              <a:rPr lang="en-US" sz="2400" dirty="0" smtClean="0">
                <a:solidFill>
                  <a:schemeClr val="tx1"/>
                </a:solidFill>
              </a:rPr>
              <a:t>Focus </a:t>
            </a:r>
            <a:r>
              <a:rPr lang="en-US" sz="2400" dirty="0">
                <a:solidFill>
                  <a:schemeClr val="tx1"/>
                </a:solidFill>
              </a:rPr>
              <a:t>on solutions rather than </a:t>
            </a:r>
            <a:r>
              <a:rPr lang="en-US" sz="2400" dirty="0" smtClean="0">
                <a:solidFill>
                  <a:schemeClr val="tx1"/>
                </a:solidFill>
              </a:rPr>
              <a:t>problems. Think </a:t>
            </a:r>
            <a:r>
              <a:rPr lang="en-US" sz="2400" dirty="0">
                <a:solidFill>
                  <a:schemeClr val="tx1"/>
                </a:solidFill>
              </a:rPr>
              <a:t>through possible outcomes of </a:t>
            </a:r>
            <a:r>
              <a:rPr lang="en-US" sz="2400" dirty="0" smtClean="0">
                <a:solidFill>
                  <a:schemeClr val="tx1"/>
                </a:solidFill>
              </a:rPr>
              <a:t>behavior. Develop </a:t>
            </a:r>
            <a:r>
              <a:rPr lang="en-US" sz="2400" dirty="0">
                <a:solidFill>
                  <a:schemeClr val="tx1"/>
                </a:solidFill>
              </a:rPr>
              <a:t>communication skills</a:t>
            </a:r>
            <a:r>
              <a:rPr lang="en-US" sz="2400" dirty="0" smtClean="0">
                <a:solidFill>
                  <a:schemeClr val="tx1"/>
                </a:solidFill>
              </a:rPr>
              <a:t>.</a:t>
            </a:r>
          </a:p>
          <a:p>
            <a:pPr marL="0" indent="0" fontAlgn="base">
              <a:buNone/>
            </a:pPr>
            <a:r>
              <a:rPr lang="en-US" sz="2400" b="1" dirty="0">
                <a:solidFill>
                  <a:schemeClr val="tx1"/>
                </a:solidFill>
              </a:rPr>
              <a:t>Set Up For </a:t>
            </a:r>
            <a:r>
              <a:rPr lang="en-US" sz="2400" b="1" dirty="0" smtClean="0">
                <a:solidFill>
                  <a:schemeClr val="tx1"/>
                </a:solidFill>
              </a:rPr>
              <a:t>Success: </a:t>
            </a:r>
          </a:p>
          <a:p>
            <a:pPr fontAlgn="base"/>
            <a:r>
              <a:rPr lang="en-US" sz="2400" b="1" dirty="0" smtClean="0">
                <a:solidFill>
                  <a:schemeClr val="tx1"/>
                </a:solidFill>
              </a:rPr>
              <a:t>When: </a:t>
            </a:r>
            <a:r>
              <a:rPr lang="en-US" sz="2400" dirty="0">
                <a:solidFill>
                  <a:schemeClr val="tx1"/>
                </a:solidFill>
              </a:rPr>
              <a:t>Select an unemotional or regularly scheduled time (not in the middle of a problem</a:t>
            </a:r>
            <a:r>
              <a:rPr lang="en-US" sz="2400" dirty="0" smtClean="0">
                <a:solidFill>
                  <a:schemeClr val="tx1"/>
                </a:solidFill>
              </a:rPr>
              <a:t>).</a:t>
            </a:r>
          </a:p>
          <a:p>
            <a:pPr fontAlgn="base"/>
            <a:r>
              <a:rPr lang="en-US" sz="2400" b="1" dirty="0">
                <a:solidFill>
                  <a:schemeClr val="tx1"/>
                </a:solidFill>
              </a:rPr>
              <a:t>Where: </a:t>
            </a:r>
            <a:r>
              <a:rPr lang="en-US" sz="2400" dirty="0">
                <a:solidFill>
                  <a:schemeClr val="tx1"/>
                </a:solidFill>
              </a:rPr>
              <a:t>Choose a neutral place with few distractions</a:t>
            </a:r>
            <a:r>
              <a:rPr lang="en-US" sz="2400" dirty="0" smtClean="0">
                <a:solidFill>
                  <a:schemeClr val="tx1"/>
                </a:solidFill>
              </a:rPr>
              <a:t>.</a:t>
            </a:r>
          </a:p>
          <a:p>
            <a:pPr fontAlgn="base"/>
            <a:r>
              <a:rPr lang="en-US" sz="2400" b="1" dirty="0">
                <a:solidFill>
                  <a:schemeClr val="tx1"/>
                </a:solidFill>
              </a:rPr>
              <a:t>How</a:t>
            </a:r>
            <a:r>
              <a:rPr lang="en-US" sz="2400" b="1" dirty="0" smtClean="0">
                <a:solidFill>
                  <a:schemeClr val="tx1"/>
                </a:solidFill>
              </a:rPr>
              <a:t>:</a:t>
            </a:r>
            <a:r>
              <a:rPr lang="en-US" sz="2400" dirty="0">
                <a:solidFill>
                  <a:schemeClr val="tx1"/>
                </a:solidFill>
              </a:rPr>
              <a:t> Choose problems that are small and </a:t>
            </a:r>
            <a:r>
              <a:rPr lang="en-US" sz="2400" dirty="0" smtClean="0">
                <a:solidFill>
                  <a:schemeClr val="tx1"/>
                </a:solidFill>
              </a:rPr>
              <a:t>specific. State </a:t>
            </a:r>
            <a:r>
              <a:rPr lang="en-US" sz="2400" dirty="0">
                <a:solidFill>
                  <a:schemeClr val="tx1"/>
                </a:solidFill>
              </a:rPr>
              <a:t>the problem </a:t>
            </a:r>
            <a:r>
              <a:rPr lang="en-US" sz="2400" dirty="0" smtClean="0">
                <a:solidFill>
                  <a:schemeClr val="tx1"/>
                </a:solidFill>
              </a:rPr>
              <a:t>neutrally. Recognize </a:t>
            </a:r>
            <a:r>
              <a:rPr lang="en-US" sz="2400" dirty="0">
                <a:solidFill>
                  <a:schemeClr val="tx1"/>
                </a:solidFill>
              </a:rPr>
              <a:t>the other person’s positive </a:t>
            </a:r>
            <a:r>
              <a:rPr lang="en-US" sz="2400" dirty="0" smtClean="0">
                <a:solidFill>
                  <a:schemeClr val="tx1"/>
                </a:solidFill>
              </a:rPr>
              <a:t>behavior. Restate </a:t>
            </a:r>
            <a:r>
              <a:rPr lang="en-US" sz="2400" dirty="0">
                <a:solidFill>
                  <a:schemeClr val="tx1"/>
                </a:solidFill>
              </a:rPr>
              <a:t>what you hear, show understanding, and stop if you get too upset</a:t>
            </a:r>
            <a:r>
              <a:rPr lang="en-US" sz="2400" dirty="0" smtClean="0">
                <a:solidFill>
                  <a:schemeClr val="tx1"/>
                </a:solidFill>
              </a:rPr>
              <a:t>.</a:t>
            </a:r>
          </a:p>
          <a:p>
            <a:pPr marL="0" indent="0" fontAlgn="base">
              <a:buNone/>
            </a:pPr>
            <a:r>
              <a:rPr lang="en-US" sz="2400" b="1" dirty="0">
                <a:solidFill>
                  <a:schemeClr val="tx1"/>
                </a:solidFill>
              </a:rPr>
              <a:t>The Steps to Problem Solving</a:t>
            </a:r>
            <a:r>
              <a:rPr lang="en-US" sz="2400" b="1" dirty="0" smtClean="0">
                <a:solidFill>
                  <a:schemeClr val="tx1"/>
                </a:solidFill>
              </a:rPr>
              <a:t>: </a:t>
            </a:r>
            <a:r>
              <a:rPr lang="en-US" sz="2400" dirty="0" smtClean="0">
                <a:solidFill>
                  <a:schemeClr val="tx1"/>
                </a:solidFill>
              </a:rPr>
              <a:t>Brainstorm, Evaluate List of Ideas, Choose a Solution and Follow up to see how the solution is working. </a:t>
            </a:r>
            <a:endParaRPr lang="en-US" sz="2400" dirty="0">
              <a:solidFill>
                <a:schemeClr val="tx1"/>
              </a:solidFill>
            </a:endParaRPr>
          </a:p>
          <a:p>
            <a:pPr marL="0" indent="0" fontAlgn="base">
              <a:buNone/>
            </a:pPr>
            <a:endParaRPr lang="en-US" dirty="0"/>
          </a:p>
        </p:txBody>
      </p:sp>
    </p:spTree>
    <p:extLst>
      <p:ext uri="{BB962C8B-B14F-4D97-AF65-F5344CB8AC3E}">
        <p14:creationId xmlns:p14="http://schemas.microsoft.com/office/powerpoint/2010/main" val="255541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772" y="0"/>
            <a:ext cx="10144897" cy="1187332"/>
          </a:xfrm>
        </p:spPr>
        <p:txBody>
          <a:bodyPr>
            <a:normAutofit fontScale="90000"/>
          </a:bodyPr>
          <a:lstStyle/>
          <a:p>
            <a:pPr algn="ctr" fontAlgn="base"/>
            <a:r>
              <a:rPr lang="en-US" sz="6700" b="1" dirty="0" smtClean="0">
                <a:latin typeface="Arial Narrow" panose="020B0606020202030204" pitchFamily="34" charset="0"/>
              </a:rPr>
              <a:t>Setting </a:t>
            </a:r>
            <a:r>
              <a:rPr lang="en-US" sz="6700" b="1" dirty="0">
                <a:latin typeface="Arial Narrow" panose="020B0606020202030204" pitchFamily="34" charset="0"/>
              </a:rPr>
              <a:t>Limits</a:t>
            </a:r>
            <a:r>
              <a:rPr lang="en-US" b="1" dirty="0">
                <a:latin typeface="Arial Narrow" panose="020B0606020202030204" pitchFamily="34" charset="0"/>
              </a:rPr>
              <a:t/>
            </a:r>
            <a:br>
              <a:rPr lang="en-US" b="1" dirty="0">
                <a:latin typeface="Arial Narrow" panose="020B0606020202030204" pitchFamily="34" charset="0"/>
              </a:rPr>
            </a:br>
            <a:endParaRPr lang="en-US" b="1" dirty="0">
              <a:latin typeface="Arial Narrow" panose="020B0606020202030204" pitchFamily="34" charset="0"/>
            </a:endParaRPr>
          </a:p>
        </p:txBody>
      </p:sp>
      <p:sp>
        <p:nvSpPr>
          <p:cNvPr id="3" name="Content Placeholder 2"/>
          <p:cNvSpPr>
            <a:spLocks noGrp="1"/>
          </p:cNvSpPr>
          <p:nvPr>
            <p:ph idx="1"/>
          </p:nvPr>
        </p:nvSpPr>
        <p:spPr>
          <a:xfrm>
            <a:off x="823783" y="807308"/>
            <a:ext cx="11088129" cy="6190735"/>
          </a:xfrm>
        </p:spPr>
        <p:txBody>
          <a:bodyPr>
            <a:noAutofit/>
          </a:bodyPr>
          <a:lstStyle/>
          <a:p>
            <a:pPr marL="0" indent="0">
              <a:buNone/>
            </a:pPr>
            <a:r>
              <a:rPr lang="en-US" sz="2200" b="1" dirty="0">
                <a:solidFill>
                  <a:schemeClr val="tx1"/>
                </a:solidFill>
              </a:rPr>
              <a:t>Setting Limits </a:t>
            </a:r>
            <a:r>
              <a:rPr lang="en-US" sz="2200" dirty="0">
                <a:solidFill>
                  <a:schemeClr val="tx1"/>
                </a:solidFill>
              </a:rPr>
              <a:t>helps parents teach self-control and responsibility, show care, and provide safe boundaries. It also provides youth with guidelines and teaches them the importance of following rules</a:t>
            </a:r>
            <a:r>
              <a:rPr lang="en-US" sz="2200" dirty="0" smtClean="0">
                <a:solidFill>
                  <a:schemeClr val="tx1"/>
                </a:solidFill>
              </a:rPr>
              <a:t>.</a:t>
            </a:r>
          </a:p>
          <a:p>
            <a:pPr marL="0" indent="0" fontAlgn="base">
              <a:buNone/>
            </a:pPr>
            <a:r>
              <a:rPr lang="en-US" sz="2200" b="1" dirty="0">
                <a:solidFill>
                  <a:schemeClr val="tx1"/>
                </a:solidFill>
              </a:rPr>
              <a:t>Step 1: Setting Rules</a:t>
            </a:r>
            <a:endParaRPr lang="en-US" sz="2200" dirty="0">
              <a:solidFill>
                <a:schemeClr val="tx1"/>
              </a:solidFill>
            </a:endParaRPr>
          </a:p>
          <a:p>
            <a:r>
              <a:rPr lang="en-US" sz="2200" dirty="0" smtClean="0">
                <a:solidFill>
                  <a:schemeClr val="tx1"/>
                </a:solidFill>
              </a:rPr>
              <a:t>Clear, Simple, Specific Rules. Make sure child understands rules, have a list of consequences, be ready to follow through. </a:t>
            </a:r>
          </a:p>
          <a:p>
            <a:pPr marL="0" indent="0">
              <a:buNone/>
            </a:pPr>
            <a:r>
              <a:rPr lang="en-US" sz="2200" b="1" dirty="0">
                <a:solidFill>
                  <a:schemeClr val="tx1"/>
                </a:solidFill>
              </a:rPr>
              <a:t>Step 2: Following </a:t>
            </a:r>
            <a:r>
              <a:rPr lang="en-US" sz="2200" b="1" dirty="0" smtClean="0">
                <a:solidFill>
                  <a:schemeClr val="tx1"/>
                </a:solidFill>
              </a:rPr>
              <a:t>Up</a:t>
            </a:r>
          </a:p>
          <a:p>
            <a:r>
              <a:rPr lang="en-US" sz="2200" dirty="0" smtClean="0">
                <a:solidFill>
                  <a:schemeClr val="tx1"/>
                </a:solidFill>
              </a:rPr>
              <a:t>Youth </a:t>
            </a:r>
            <a:r>
              <a:rPr lang="en-US" sz="2200" dirty="0">
                <a:solidFill>
                  <a:schemeClr val="tx1"/>
                </a:solidFill>
              </a:rPr>
              <a:t>are more likely to follow rules if they know parents are checking up on them and will enforce the consequences </a:t>
            </a:r>
            <a:r>
              <a:rPr lang="en-US" sz="2200" dirty="0" smtClean="0">
                <a:solidFill>
                  <a:schemeClr val="tx1"/>
                </a:solidFill>
              </a:rPr>
              <a:t>consistently. Give consequences with rules are broken and encouragement when rules are followed. </a:t>
            </a:r>
          </a:p>
          <a:p>
            <a:pPr lvl="1" fontAlgn="base"/>
            <a:r>
              <a:rPr lang="en-US" sz="2200" b="1" dirty="0" smtClean="0">
                <a:solidFill>
                  <a:schemeClr val="tx1"/>
                </a:solidFill>
              </a:rPr>
              <a:t>S</a:t>
            </a:r>
            <a:r>
              <a:rPr lang="en-US" sz="2200" b="1" dirty="0">
                <a:solidFill>
                  <a:schemeClr val="tx1"/>
                </a:solidFill>
              </a:rPr>
              <a:t> </a:t>
            </a:r>
            <a:r>
              <a:rPr lang="en-US" sz="2200" dirty="0" smtClean="0">
                <a:solidFill>
                  <a:schemeClr val="tx1"/>
                </a:solidFill>
              </a:rPr>
              <a:t>: Small </a:t>
            </a:r>
            <a:r>
              <a:rPr lang="en-US" sz="2200" dirty="0">
                <a:solidFill>
                  <a:schemeClr val="tx1"/>
                </a:solidFill>
              </a:rPr>
              <a:t>consequences are better</a:t>
            </a:r>
          </a:p>
          <a:p>
            <a:pPr lvl="1" fontAlgn="base"/>
            <a:r>
              <a:rPr lang="en-US" sz="2200" b="1" dirty="0">
                <a:solidFill>
                  <a:schemeClr val="tx1"/>
                </a:solidFill>
              </a:rPr>
              <a:t>A</a:t>
            </a:r>
            <a:r>
              <a:rPr lang="en-US" sz="2200" dirty="0">
                <a:solidFill>
                  <a:schemeClr val="tx1"/>
                </a:solidFill>
              </a:rPr>
              <a:t> </a:t>
            </a:r>
            <a:r>
              <a:rPr lang="en-US" sz="2200" dirty="0" smtClean="0">
                <a:solidFill>
                  <a:schemeClr val="tx1"/>
                </a:solidFill>
              </a:rPr>
              <a:t>: </a:t>
            </a:r>
            <a:r>
              <a:rPr lang="en-US" sz="2200" dirty="0">
                <a:solidFill>
                  <a:schemeClr val="tx1"/>
                </a:solidFill>
              </a:rPr>
              <a:t>Avoid consequences that punish your child</a:t>
            </a:r>
          </a:p>
          <a:p>
            <a:pPr lvl="1" fontAlgn="base"/>
            <a:r>
              <a:rPr lang="en-US" sz="2200" b="1" dirty="0">
                <a:solidFill>
                  <a:schemeClr val="tx1"/>
                </a:solidFill>
              </a:rPr>
              <a:t>N</a:t>
            </a:r>
            <a:r>
              <a:rPr lang="en-US" sz="2200" dirty="0">
                <a:solidFill>
                  <a:schemeClr val="tx1"/>
                </a:solidFill>
              </a:rPr>
              <a:t> </a:t>
            </a:r>
            <a:r>
              <a:rPr lang="en-US" sz="2200" dirty="0" smtClean="0">
                <a:solidFill>
                  <a:schemeClr val="tx1"/>
                </a:solidFill>
              </a:rPr>
              <a:t>: </a:t>
            </a:r>
            <a:r>
              <a:rPr lang="en-US" sz="2200" dirty="0">
                <a:solidFill>
                  <a:schemeClr val="tx1"/>
                </a:solidFill>
              </a:rPr>
              <a:t>Non-abusive responses </a:t>
            </a:r>
          </a:p>
          <a:p>
            <a:pPr lvl="1" fontAlgn="base"/>
            <a:r>
              <a:rPr lang="en-US" sz="2200" b="1" dirty="0">
                <a:solidFill>
                  <a:schemeClr val="tx1"/>
                </a:solidFill>
              </a:rPr>
              <a:t>E</a:t>
            </a:r>
            <a:r>
              <a:rPr lang="en-US" sz="2200" dirty="0">
                <a:solidFill>
                  <a:schemeClr val="tx1"/>
                </a:solidFill>
              </a:rPr>
              <a:t> </a:t>
            </a:r>
            <a:r>
              <a:rPr lang="en-US" sz="2200" dirty="0" smtClean="0">
                <a:solidFill>
                  <a:schemeClr val="tx1"/>
                </a:solidFill>
              </a:rPr>
              <a:t>: </a:t>
            </a:r>
            <a:r>
              <a:rPr lang="en-US" sz="2200" dirty="0">
                <a:solidFill>
                  <a:schemeClr val="tx1"/>
                </a:solidFill>
              </a:rPr>
              <a:t>Effective consequences (are under your control and non-rewarding to your child)</a:t>
            </a:r>
          </a:p>
          <a:p>
            <a:pPr marL="0" indent="0">
              <a:buNone/>
            </a:pPr>
            <a:r>
              <a:rPr lang="en-US" dirty="0">
                <a:solidFill>
                  <a:schemeClr val="tx1"/>
                </a:solidFill>
              </a:rPr>
              <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334544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384" y="69347"/>
            <a:ext cx="9996616" cy="1009810"/>
          </a:xfrm>
        </p:spPr>
        <p:txBody>
          <a:bodyPr>
            <a:normAutofit fontScale="90000"/>
          </a:bodyPr>
          <a:lstStyle/>
          <a:p>
            <a:pPr algn="ctr"/>
            <a:r>
              <a:rPr lang="en-US" sz="6700" b="1" dirty="0">
                <a:latin typeface="Arial Narrow" panose="020B0606020202030204" pitchFamily="34" charset="0"/>
              </a:rPr>
              <a:t>Supervision</a:t>
            </a:r>
            <a:r>
              <a:rPr lang="en-US" b="1" dirty="0">
                <a:latin typeface="Arial Narrow" panose="020B0606020202030204" pitchFamily="34" charset="0"/>
              </a:rPr>
              <a:t/>
            </a:r>
            <a:br>
              <a:rPr lang="en-US" b="1" dirty="0">
                <a:latin typeface="Arial Narrow" panose="020B0606020202030204" pitchFamily="34" charset="0"/>
              </a:rPr>
            </a:br>
            <a:endParaRPr lang="en-US" b="1" dirty="0">
              <a:latin typeface="Arial Narrow" panose="020B0606020202030204" pitchFamily="34" charset="0"/>
            </a:endParaRPr>
          </a:p>
        </p:txBody>
      </p:sp>
      <p:sp>
        <p:nvSpPr>
          <p:cNvPr id="3" name="Content Placeholder 2"/>
          <p:cNvSpPr>
            <a:spLocks noGrp="1"/>
          </p:cNvSpPr>
          <p:nvPr>
            <p:ph idx="1"/>
          </p:nvPr>
        </p:nvSpPr>
        <p:spPr>
          <a:xfrm>
            <a:off x="932935" y="1079157"/>
            <a:ext cx="10997514" cy="5968313"/>
          </a:xfrm>
        </p:spPr>
        <p:txBody>
          <a:bodyPr>
            <a:normAutofit/>
          </a:bodyPr>
          <a:lstStyle/>
          <a:p>
            <a:pPr marL="0" indent="0">
              <a:buNone/>
            </a:pPr>
            <a:r>
              <a:rPr lang="en-US" sz="2200" b="1" dirty="0">
                <a:solidFill>
                  <a:schemeClr val="tx1"/>
                </a:solidFill>
              </a:rPr>
              <a:t>Supervision </a:t>
            </a:r>
            <a:r>
              <a:rPr lang="en-US" sz="2200" dirty="0">
                <a:solidFill>
                  <a:schemeClr val="tx1"/>
                </a:solidFill>
              </a:rPr>
              <a:t>is the centerpiece of effective parenting during childhood. When youth begin to spend more and more time away from home, monitoring their behavior and whereabouts is challenging. Supervision helps parents recognize developing problems, promote safety, and stay involved</a:t>
            </a:r>
            <a:r>
              <a:rPr lang="en-US" sz="2200" dirty="0" smtClean="0">
                <a:solidFill>
                  <a:schemeClr val="tx1"/>
                </a:solidFill>
              </a:rPr>
              <a:t>.</a:t>
            </a:r>
          </a:p>
          <a:p>
            <a:r>
              <a:rPr lang="en-US" sz="2200" b="1" dirty="0">
                <a:solidFill>
                  <a:schemeClr val="tx1"/>
                </a:solidFill>
              </a:rPr>
              <a:t>The 4 Cs of Supervision Can Help You With This Difficult Task</a:t>
            </a:r>
          </a:p>
          <a:p>
            <a:pPr lvl="2"/>
            <a:r>
              <a:rPr lang="en-US" sz="2200" b="1" dirty="0" smtClean="0">
                <a:solidFill>
                  <a:schemeClr val="tx1"/>
                </a:solidFill>
              </a:rPr>
              <a:t>Rules: </a:t>
            </a:r>
            <a:r>
              <a:rPr lang="en-US" sz="2200" dirty="0" smtClean="0">
                <a:solidFill>
                  <a:schemeClr val="tx1"/>
                </a:solidFill>
              </a:rPr>
              <a:t>Have a few non-negotiable rules and state clearly. </a:t>
            </a:r>
          </a:p>
          <a:p>
            <a:pPr lvl="2"/>
            <a:r>
              <a:rPr lang="en-US" sz="2200" b="1" dirty="0" smtClean="0">
                <a:solidFill>
                  <a:schemeClr val="tx1"/>
                </a:solidFill>
              </a:rPr>
              <a:t>Communication</a:t>
            </a:r>
            <a:r>
              <a:rPr lang="en-US" sz="2200" dirty="0" smtClean="0">
                <a:solidFill>
                  <a:schemeClr val="tx1"/>
                </a:solidFill>
              </a:rPr>
              <a:t>: Regular communication with other parents and teacher.</a:t>
            </a:r>
          </a:p>
          <a:p>
            <a:pPr lvl="2"/>
            <a:r>
              <a:rPr lang="en-US" sz="2200" b="1" dirty="0" smtClean="0">
                <a:solidFill>
                  <a:schemeClr val="tx1"/>
                </a:solidFill>
              </a:rPr>
              <a:t>Checking</a:t>
            </a:r>
            <a:r>
              <a:rPr lang="en-US" sz="2200" dirty="0" smtClean="0">
                <a:solidFill>
                  <a:schemeClr val="tx1"/>
                </a:solidFill>
              </a:rPr>
              <a:t> Up: When child gives you a phone number of friend call it and talk to parent, meet all parents of your child’s friends to make sure new situations are safe. </a:t>
            </a:r>
          </a:p>
          <a:p>
            <a:pPr lvl="2"/>
            <a:r>
              <a:rPr lang="en-US" sz="2200" b="1" dirty="0" smtClean="0">
                <a:solidFill>
                  <a:schemeClr val="tx1"/>
                </a:solidFill>
              </a:rPr>
              <a:t>Consistency</a:t>
            </a:r>
            <a:r>
              <a:rPr lang="en-US" sz="2200" dirty="0" smtClean="0">
                <a:solidFill>
                  <a:schemeClr val="tx1"/>
                </a:solidFill>
              </a:rPr>
              <a:t>: Supervision </a:t>
            </a:r>
            <a:r>
              <a:rPr lang="en-US" sz="2200" dirty="0">
                <a:solidFill>
                  <a:schemeClr val="tx1"/>
                </a:solidFill>
              </a:rPr>
              <a:t>is most effective when parents set clear limits and follow through with consequences for misbehavior. Also, be consistent with giving praise and incentives when a rule is followed.</a:t>
            </a:r>
          </a:p>
        </p:txBody>
      </p:sp>
    </p:spTree>
    <p:extLst>
      <p:ext uri="{BB962C8B-B14F-4D97-AF65-F5344CB8AC3E}">
        <p14:creationId xmlns:p14="http://schemas.microsoft.com/office/powerpoint/2010/main" val="3613169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5719" y="118774"/>
            <a:ext cx="9996616" cy="927431"/>
          </a:xfrm>
        </p:spPr>
        <p:txBody>
          <a:bodyPr>
            <a:noAutofit/>
          </a:bodyPr>
          <a:lstStyle/>
          <a:p>
            <a:pPr algn="ctr" fontAlgn="base"/>
            <a:r>
              <a:rPr lang="en-US" sz="6000" b="1" dirty="0">
                <a:latin typeface="Arial Narrow" panose="020B0606020202030204" pitchFamily="34" charset="0"/>
              </a:rPr>
              <a:t>Supervision</a:t>
            </a:r>
            <a:r>
              <a:rPr lang="en-US" sz="6000" b="1" dirty="0"/>
              <a:t/>
            </a:r>
            <a:br>
              <a:rPr lang="en-US" sz="6000" b="1" dirty="0"/>
            </a:br>
            <a:r>
              <a:rPr lang="en-US" sz="6000" dirty="0"/>
              <a:t/>
            </a:r>
            <a:br>
              <a:rPr lang="en-US" sz="6000" dirty="0"/>
            </a:br>
            <a:endParaRPr lang="en-US" sz="6000" dirty="0"/>
          </a:p>
        </p:txBody>
      </p:sp>
      <p:sp>
        <p:nvSpPr>
          <p:cNvPr id="3" name="Content Placeholder 2"/>
          <p:cNvSpPr>
            <a:spLocks noGrp="1"/>
          </p:cNvSpPr>
          <p:nvPr>
            <p:ph idx="1"/>
          </p:nvPr>
        </p:nvSpPr>
        <p:spPr>
          <a:xfrm>
            <a:off x="840259" y="840259"/>
            <a:ext cx="11073714" cy="6141307"/>
          </a:xfrm>
        </p:spPr>
        <p:txBody>
          <a:bodyPr>
            <a:normAutofit/>
          </a:bodyPr>
          <a:lstStyle/>
          <a:p>
            <a:pPr marL="0" indent="0" fontAlgn="base">
              <a:buNone/>
            </a:pPr>
            <a:r>
              <a:rPr lang="en-US" sz="2200" b="1" dirty="0" smtClean="0">
                <a:solidFill>
                  <a:schemeClr val="tx1"/>
                </a:solidFill>
              </a:rPr>
              <a:t>How </a:t>
            </a:r>
            <a:r>
              <a:rPr lang="en-US" sz="2200" b="1" dirty="0">
                <a:solidFill>
                  <a:schemeClr val="tx1"/>
                </a:solidFill>
              </a:rPr>
              <a:t>Do You Supervise When You Are Not At Home? </a:t>
            </a:r>
            <a:endParaRPr lang="en-US" sz="2200" b="1" dirty="0" smtClean="0">
              <a:solidFill>
                <a:schemeClr val="tx1"/>
              </a:solidFill>
            </a:endParaRPr>
          </a:p>
          <a:p>
            <a:pPr fontAlgn="base"/>
            <a:r>
              <a:rPr lang="en-US" sz="2200" dirty="0">
                <a:solidFill>
                  <a:schemeClr val="tx1"/>
                </a:solidFill>
              </a:rPr>
              <a:t>Know your child’s</a:t>
            </a:r>
            <a:r>
              <a:rPr lang="en-US" sz="2200" b="1" dirty="0">
                <a:solidFill>
                  <a:schemeClr val="tx1"/>
                </a:solidFill>
              </a:rPr>
              <a:t> </a:t>
            </a:r>
            <a:r>
              <a:rPr lang="en-US" sz="2200" dirty="0">
                <a:solidFill>
                  <a:schemeClr val="tx1"/>
                </a:solidFill>
              </a:rPr>
              <a:t>schedule</a:t>
            </a:r>
            <a:r>
              <a:rPr lang="en-US" sz="2200" b="1" dirty="0">
                <a:solidFill>
                  <a:schemeClr val="tx1"/>
                </a:solidFill>
              </a:rPr>
              <a:t>.</a:t>
            </a:r>
            <a:endParaRPr lang="en-US" sz="2200" dirty="0">
              <a:solidFill>
                <a:schemeClr val="tx1"/>
              </a:solidFill>
            </a:endParaRPr>
          </a:p>
          <a:p>
            <a:pPr fontAlgn="base"/>
            <a:r>
              <a:rPr lang="en-US" sz="2200" dirty="0">
                <a:solidFill>
                  <a:schemeClr val="tx1"/>
                </a:solidFill>
              </a:rPr>
              <a:t>Call your child at varying times.</a:t>
            </a:r>
          </a:p>
          <a:p>
            <a:pPr fontAlgn="base"/>
            <a:r>
              <a:rPr lang="en-US" sz="2200" dirty="0">
                <a:solidFill>
                  <a:schemeClr val="tx1"/>
                </a:solidFill>
              </a:rPr>
              <a:t>Have your child check in with you or other caregivers when he or she reaches home.</a:t>
            </a:r>
          </a:p>
          <a:p>
            <a:pPr fontAlgn="base"/>
            <a:r>
              <a:rPr lang="en-US" sz="2200" dirty="0">
                <a:solidFill>
                  <a:schemeClr val="tx1"/>
                </a:solidFill>
              </a:rPr>
              <a:t>Have your child check in when he or she reaches his or her destination.</a:t>
            </a:r>
          </a:p>
          <a:p>
            <a:pPr fontAlgn="base"/>
            <a:r>
              <a:rPr lang="en-US" sz="2200" dirty="0">
                <a:solidFill>
                  <a:schemeClr val="tx1"/>
                </a:solidFill>
              </a:rPr>
              <a:t>Surprise your child with a random visit or call.</a:t>
            </a:r>
          </a:p>
          <a:p>
            <a:pPr fontAlgn="base"/>
            <a:r>
              <a:rPr lang="en-US" sz="2200" dirty="0">
                <a:solidFill>
                  <a:schemeClr val="tx1"/>
                </a:solidFill>
              </a:rPr>
              <a:t>Remain in communication with adults who interact with your child.</a:t>
            </a:r>
          </a:p>
          <a:p>
            <a:pPr marL="0" indent="0" fontAlgn="base">
              <a:buNone/>
            </a:pPr>
            <a:r>
              <a:rPr lang="en-US" sz="2200" b="1" dirty="0" smtClean="0">
                <a:solidFill>
                  <a:schemeClr val="tx1"/>
                </a:solidFill>
              </a:rPr>
              <a:t>Extra </a:t>
            </a:r>
            <a:r>
              <a:rPr lang="en-US" sz="2200" b="1" dirty="0">
                <a:solidFill>
                  <a:schemeClr val="tx1"/>
                </a:solidFill>
              </a:rPr>
              <a:t>Tips</a:t>
            </a:r>
          </a:p>
          <a:p>
            <a:pPr fontAlgn="base"/>
            <a:r>
              <a:rPr lang="en-US" sz="2200" dirty="0">
                <a:solidFill>
                  <a:schemeClr val="tx1"/>
                </a:solidFill>
              </a:rPr>
              <a:t>Stay involved.</a:t>
            </a:r>
          </a:p>
          <a:p>
            <a:pPr fontAlgn="base"/>
            <a:r>
              <a:rPr lang="en-US" sz="2200" dirty="0">
                <a:solidFill>
                  <a:schemeClr val="tx1"/>
                </a:solidFill>
              </a:rPr>
              <a:t>Spend time listening to your child.</a:t>
            </a:r>
          </a:p>
          <a:p>
            <a:pPr fontAlgn="base"/>
            <a:r>
              <a:rPr lang="en-US" sz="2200" dirty="0">
                <a:solidFill>
                  <a:schemeClr val="tx1"/>
                </a:solidFill>
              </a:rPr>
              <a:t>Know who your child’s friends are and watch your child interact with them and others.</a:t>
            </a:r>
          </a:p>
          <a:p>
            <a:pPr fontAlgn="base"/>
            <a:r>
              <a:rPr lang="en-US" sz="2200" dirty="0">
                <a:solidFill>
                  <a:schemeClr val="tx1"/>
                </a:solidFill>
              </a:rPr>
              <a:t>Talk to the parent(s) of your child’s friends.</a:t>
            </a:r>
          </a:p>
          <a:p>
            <a:pPr marL="0" indent="0">
              <a:buNone/>
            </a:pPr>
            <a:endParaRPr lang="en-US" dirty="0" smtClean="0">
              <a:solidFill>
                <a:schemeClr val="tx1"/>
              </a:solidFill>
            </a:endParaRPr>
          </a:p>
        </p:txBody>
      </p:sp>
    </p:spTree>
    <p:extLst>
      <p:ext uri="{BB962C8B-B14F-4D97-AF65-F5344CB8AC3E}">
        <p14:creationId xmlns:p14="http://schemas.microsoft.com/office/powerpoint/2010/main" val="83379962"/>
      </p:ext>
    </p:extLst>
  </p:cSld>
  <p:clrMapOvr>
    <a:masterClrMapping/>
  </p:clrMapOvr>
</p:sld>
</file>

<file path=ppt/theme/theme1.xml><?xml version="1.0" encoding="utf-8"?>
<a:theme xmlns:a="http://schemas.openxmlformats.org/drawingml/2006/main" name="Badg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TM10001106[[fn=Badge]]</Template>
  <TotalTime>65</TotalTime>
  <Words>1150</Words>
  <Application>Microsoft Office PowerPoint</Application>
  <PresentationFormat>Widescreen</PresentationFormat>
  <Paragraphs>82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Narrow</vt:lpstr>
      <vt:lpstr>Gill Sans MT</vt:lpstr>
      <vt:lpstr>Impact</vt:lpstr>
      <vt:lpstr>Badge</vt:lpstr>
      <vt:lpstr> Positive Parenting Prevents Drug Abuse Learn the five parenting skills important in preventing the start and progression of drug use.  </vt:lpstr>
      <vt:lpstr>Communication </vt:lpstr>
      <vt:lpstr>Key Communication Skills Include:</vt:lpstr>
      <vt:lpstr>Encouragement </vt:lpstr>
      <vt:lpstr>Encouragement</vt:lpstr>
      <vt:lpstr>Negotiation/ PROBLEM SOLVING </vt:lpstr>
      <vt:lpstr>Setting Limits </vt:lpstr>
      <vt:lpstr>Supervision </vt:lpstr>
      <vt:lpstr>Supervision  </vt:lpstr>
      <vt:lpstr>Knowing Your Child's Friends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it Time to Talk to Your Teen About Drug Use?</dc:title>
  <dc:creator>Danielle Yoh</dc:creator>
  <cp:lastModifiedBy>Nathaniel Stephey</cp:lastModifiedBy>
  <cp:revision>13</cp:revision>
  <dcterms:created xsi:type="dcterms:W3CDTF">2019-12-17T15:27:29Z</dcterms:created>
  <dcterms:modified xsi:type="dcterms:W3CDTF">2020-01-17T18:59:25Z</dcterms:modified>
</cp:coreProperties>
</file>